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sldIdLst>
    <p:sldId id="256" r:id="rId2"/>
    <p:sldId id="257" r:id="rId3"/>
    <p:sldId id="268" r:id="rId4"/>
    <p:sldId id="269" r:id="rId5"/>
    <p:sldId id="270" r:id="rId6"/>
    <p:sldId id="271" r:id="rId7"/>
    <p:sldId id="272" r:id="rId8"/>
    <p:sldId id="273" r:id="rId9"/>
    <p:sldId id="274" r:id="rId10"/>
    <p:sldId id="275" r:id="rId11"/>
    <p:sldId id="258" r:id="rId12"/>
    <p:sldId id="276" r:id="rId13"/>
    <p:sldId id="277" r:id="rId14"/>
    <p:sldId id="278" r:id="rId15"/>
    <p:sldId id="279" r:id="rId16"/>
    <p:sldId id="280" r:id="rId17"/>
    <p:sldId id="281" r:id="rId18"/>
    <p:sldId id="282" r:id="rId19"/>
    <p:sldId id="259" r:id="rId20"/>
    <p:sldId id="283" r:id="rId21"/>
    <p:sldId id="284" r:id="rId22"/>
    <p:sldId id="285" r:id="rId23"/>
    <p:sldId id="286" r:id="rId24"/>
    <p:sldId id="287" r:id="rId25"/>
    <p:sldId id="288" r:id="rId26"/>
    <p:sldId id="289" r:id="rId27"/>
    <p:sldId id="290" r:id="rId28"/>
    <p:sldId id="291" r:id="rId29"/>
    <p:sldId id="292" r:id="rId30"/>
    <p:sldId id="293" r:id="rId31"/>
    <p:sldId id="294" r:id="rId32"/>
    <p:sldId id="260" r:id="rId33"/>
    <p:sldId id="295" r:id="rId34"/>
    <p:sldId id="296" r:id="rId35"/>
    <p:sldId id="266"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83" d="100"/>
          <a:sy n="83" d="100"/>
        </p:scale>
        <p:origin x="51" y="5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342FE-E00B-4FAF-8F73-F722060EBA12}"/>
              </a:ext>
            </a:extLst>
          </p:cNvPr>
          <p:cNvSpPr>
            <a:spLocks noGrp="1"/>
          </p:cNvSpPr>
          <p:nvPr>
            <p:ph type="ctrTitle"/>
          </p:nvPr>
        </p:nvSpPr>
        <p:spPr>
          <a:xfrm>
            <a:off x="482600" y="978408"/>
            <a:ext cx="10506991" cy="2531555"/>
          </a:xfrm>
          <a:prstGeom prst="rect">
            <a:avLst/>
          </a:prstGeom>
        </p:spPr>
        <p:txBody>
          <a:bodyPr anchor="b"/>
          <a:lstStyle>
            <a:lvl1pPr algn="l">
              <a:defRPr sz="6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7C1CCE2-4461-473E-B23C-34C8CCF04B3A}"/>
              </a:ext>
            </a:extLst>
          </p:cNvPr>
          <p:cNvSpPr>
            <a:spLocks noGrp="1"/>
          </p:cNvSpPr>
          <p:nvPr>
            <p:ph type="subTitle" idx="1"/>
          </p:nvPr>
        </p:nvSpPr>
        <p:spPr>
          <a:xfrm>
            <a:off x="482600" y="3602038"/>
            <a:ext cx="10506991" cy="2277554"/>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0FAA551A-CE2F-4E35-A714-B1F04D4B4E8E}"/>
              </a:ext>
            </a:extLst>
          </p:cNvPr>
          <p:cNvSpPr>
            <a:spLocks noGrp="1"/>
          </p:cNvSpPr>
          <p:nvPr>
            <p:ph type="dt" sz="half" idx="10"/>
          </p:nvPr>
        </p:nvSpPr>
        <p:spPr/>
        <p:txBody>
          <a:bodyPr/>
          <a:lstStyle/>
          <a:p>
            <a:fld id="{81B8F32D-D8B6-4B9E-9CBF-DCAC30B7B93D}" type="datetimeFigureOut">
              <a:rPr lang="en-US" smtClean="0"/>
              <a:t>10/21/2021</a:t>
            </a:fld>
            <a:endParaRPr lang="en-US"/>
          </a:p>
        </p:txBody>
      </p:sp>
      <p:sp>
        <p:nvSpPr>
          <p:cNvPr id="5" name="Footer Placeholder 4">
            <a:extLst>
              <a:ext uri="{FF2B5EF4-FFF2-40B4-BE49-F238E27FC236}">
                <a16:creationId xmlns:a16="http://schemas.microsoft.com/office/drawing/2014/main" id="{26B5C907-6594-4DFF-A32B-449C3BA968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376D75-E9DA-4660-AC52-51BA63FCB94D}"/>
              </a:ext>
            </a:extLst>
          </p:cNvPr>
          <p:cNvSpPr>
            <a:spLocks noGrp="1"/>
          </p:cNvSpPr>
          <p:nvPr>
            <p:ph type="sldNum" sz="quarter" idx="12"/>
          </p:nvPr>
        </p:nvSpPr>
        <p:spPr/>
        <p:txBody>
          <a:bodyPr/>
          <a:lstStyle/>
          <a:p>
            <a:fld id="{60553ECD-7F6D-420D-93CA-D8D15EB427AC}" type="slidenum">
              <a:rPr lang="en-US" smtClean="0"/>
              <a:t>‹#›</a:t>
            </a:fld>
            <a:endParaRPr lang="en-US"/>
          </a:p>
        </p:txBody>
      </p:sp>
      <p:cxnSp>
        <p:nvCxnSpPr>
          <p:cNvPr id="10" name="Straight Connector 9">
            <a:extLst>
              <a:ext uri="{FF2B5EF4-FFF2-40B4-BE49-F238E27FC236}">
                <a16:creationId xmlns:a16="http://schemas.microsoft.com/office/drawing/2014/main" id="{A2EFA84C-D756-4DC7-AA46-68D776F37FA4}"/>
              </a:ext>
              <a:ext uri="{C183D7F6-B498-43B3-948B-1728B52AA6E4}">
                <adec:decorative xmlns:adec="http://schemas.microsoft.com/office/drawing/2017/decorative" val="1"/>
              </a:ext>
            </a:extLst>
          </p:cNvPr>
          <p:cNvCxnSpPr>
            <a:cxnSpLocks/>
          </p:cNvCxnSpPr>
          <p:nvPr/>
        </p:nvCxnSpPr>
        <p:spPr>
          <a:xfrm>
            <a:off x="482600" y="489855"/>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12797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1999A10-4355-4A13-B008-196B21ABEEAF}"/>
              </a:ext>
              <a:ext uri="{C183D7F6-B498-43B3-948B-1728B52AA6E4}">
                <adec:decorative xmlns:adec="http://schemas.microsoft.com/office/drawing/2017/decorative" val="1"/>
              </a:ext>
            </a:extLst>
          </p:cNvPr>
          <p:cNvSpPr/>
          <p:nvPr/>
        </p:nvSpPr>
        <p:spPr>
          <a:xfrm>
            <a:off x="482600" y="483576"/>
            <a:ext cx="11147071" cy="2434825"/>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F36D448-AFEA-4483-B0E4-002840525CDD}"/>
              </a:ext>
            </a:extLst>
          </p:cNvPr>
          <p:cNvSpPr>
            <a:spLocks noGrp="1"/>
          </p:cNvSpPr>
          <p:nvPr>
            <p:ph type="title"/>
          </p:nvPr>
        </p:nvSpPr>
        <p:spPr>
          <a:xfrm>
            <a:off x="482600" y="978408"/>
            <a:ext cx="10506991" cy="1755263"/>
          </a:xfrm>
          <a:prstGeom prst="rect">
            <a:avLst/>
          </a:prstGeom>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CF216234-4516-4303-8F60-A8127D89A5E5}"/>
              </a:ext>
            </a:extLst>
          </p:cNvPr>
          <p:cNvSpPr>
            <a:spLocks noGrp="1"/>
          </p:cNvSpPr>
          <p:nvPr>
            <p:ph type="body" orient="vert" idx="1"/>
          </p:nvPr>
        </p:nvSpPr>
        <p:spPr>
          <a:xfrm>
            <a:off x="484192" y="3103131"/>
            <a:ext cx="10506991" cy="309294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46B5D50-A474-462B-A807-DF186B1C2F48}"/>
              </a:ext>
            </a:extLst>
          </p:cNvPr>
          <p:cNvSpPr>
            <a:spLocks noGrp="1"/>
          </p:cNvSpPr>
          <p:nvPr>
            <p:ph type="dt" sz="half" idx="10"/>
          </p:nvPr>
        </p:nvSpPr>
        <p:spPr/>
        <p:txBody>
          <a:bodyPr/>
          <a:lstStyle/>
          <a:p>
            <a:fld id="{81B8F32D-D8B6-4B9E-9CBF-DCAC30B7B93D}" type="datetimeFigureOut">
              <a:rPr lang="en-US" smtClean="0"/>
              <a:t>10/21/2021</a:t>
            </a:fld>
            <a:endParaRPr lang="en-US"/>
          </a:p>
        </p:txBody>
      </p:sp>
      <p:sp>
        <p:nvSpPr>
          <p:cNvPr id="5" name="Footer Placeholder 4">
            <a:extLst>
              <a:ext uri="{FF2B5EF4-FFF2-40B4-BE49-F238E27FC236}">
                <a16:creationId xmlns:a16="http://schemas.microsoft.com/office/drawing/2014/main" id="{F8BF1DAF-2E2D-46ED-AA3E-3D2FE40399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2FC771-EB13-4EB5-A0A2-3968C6ABBD4E}"/>
              </a:ext>
            </a:extLst>
          </p:cNvPr>
          <p:cNvSpPr>
            <a:spLocks noGrp="1"/>
          </p:cNvSpPr>
          <p:nvPr>
            <p:ph type="sldNum" sz="quarter" idx="12"/>
          </p:nvPr>
        </p:nvSpPr>
        <p:spPr/>
        <p:txBody>
          <a:bodyPr/>
          <a:lstStyle/>
          <a:p>
            <a:fld id="{60553ECD-7F6D-420D-93CA-D8D15EB427AC}" type="slidenum">
              <a:rPr lang="en-US" smtClean="0"/>
              <a:t>‹#›</a:t>
            </a:fld>
            <a:endParaRPr lang="en-US"/>
          </a:p>
        </p:txBody>
      </p:sp>
      <p:cxnSp>
        <p:nvCxnSpPr>
          <p:cNvPr id="8" name="Straight Connector 7">
            <a:extLst>
              <a:ext uri="{FF2B5EF4-FFF2-40B4-BE49-F238E27FC236}">
                <a16:creationId xmlns:a16="http://schemas.microsoft.com/office/drawing/2014/main" id="{B3B596B8-8230-4695-8D76-F06AFA8156C3}"/>
              </a:ext>
              <a:ext uri="{C183D7F6-B498-43B3-948B-1728B52AA6E4}">
                <adec:decorative xmlns:adec="http://schemas.microsoft.com/office/drawing/2017/decorative" val="1"/>
              </a:ext>
            </a:extLst>
          </p:cNvPr>
          <p:cNvCxnSpPr>
            <a:cxnSpLocks/>
          </p:cNvCxnSpPr>
          <p:nvPr/>
        </p:nvCxnSpPr>
        <p:spPr>
          <a:xfrm>
            <a:off x="482600" y="2918401"/>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4" name="Straight Connector 13">
            <a:extLst>
              <a:ext uri="{FF2B5EF4-FFF2-40B4-BE49-F238E27FC236}">
                <a16:creationId xmlns:a16="http://schemas.microsoft.com/office/drawing/2014/main" id="{C53EBF93-5FD9-4F4E-8485-7B937145CD08}"/>
              </a:ext>
              <a:ext uri="{C183D7F6-B498-43B3-948B-1728B52AA6E4}">
                <adec:decorative xmlns:adec="http://schemas.microsoft.com/office/drawing/2017/decorative" val="1"/>
              </a:ext>
            </a:extLst>
          </p:cNvPr>
          <p:cNvCxnSpPr>
            <a:cxnSpLocks/>
          </p:cNvCxnSpPr>
          <p:nvPr/>
        </p:nvCxnSpPr>
        <p:spPr>
          <a:xfrm>
            <a:off x="482600" y="489855"/>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371254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6B4D06-C7C6-4949-8EB2-F03ED999A2BB}"/>
              </a:ext>
            </a:extLst>
          </p:cNvPr>
          <p:cNvSpPr>
            <a:spLocks noGrp="1"/>
          </p:cNvSpPr>
          <p:nvPr>
            <p:ph type="title" orient="vert"/>
          </p:nvPr>
        </p:nvSpPr>
        <p:spPr>
          <a:xfrm>
            <a:off x="8041710" y="978408"/>
            <a:ext cx="2947881" cy="5124777"/>
          </a:xfrm>
          <a:prstGeom prst="rect">
            <a:avLst/>
          </a:prstGeo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C921B9D-8C11-4176-AF22-89F972E21284}"/>
              </a:ext>
            </a:extLst>
          </p:cNvPr>
          <p:cNvSpPr>
            <a:spLocks noGrp="1"/>
          </p:cNvSpPr>
          <p:nvPr>
            <p:ph type="body" orient="vert" idx="1"/>
          </p:nvPr>
        </p:nvSpPr>
        <p:spPr>
          <a:xfrm>
            <a:off x="484632" y="978408"/>
            <a:ext cx="7256453" cy="51247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AFA9E1C-8E18-4A35-9BD8-427B1D14BB8E}"/>
              </a:ext>
            </a:extLst>
          </p:cNvPr>
          <p:cNvSpPr>
            <a:spLocks noGrp="1"/>
          </p:cNvSpPr>
          <p:nvPr>
            <p:ph type="dt" sz="half" idx="10"/>
          </p:nvPr>
        </p:nvSpPr>
        <p:spPr/>
        <p:txBody>
          <a:bodyPr/>
          <a:lstStyle/>
          <a:p>
            <a:fld id="{81B8F32D-D8B6-4B9E-9CBF-DCAC30B7B93D}" type="datetimeFigureOut">
              <a:rPr lang="en-US" smtClean="0"/>
              <a:t>10/21/2021</a:t>
            </a:fld>
            <a:endParaRPr lang="en-US"/>
          </a:p>
        </p:txBody>
      </p:sp>
      <p:sp>
        <p:nvSpPr>
          <p:cNvPr id="5" name="Footer Placeholder 4">
            <a:extLst>
              <a:ext uri="{FF2B5EF4-FFF2-40B4-BE49-F238E27FC236}">
                <a16:creationId xmlns:a16="http://schemas.microsoft.com/office/drawing/2014/main" id="{2E116CDB-7BB6-4DD2-A626-6DA8E569F2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D0403B-439E-449F-83B1-799EEC239A20}"/>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3222195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943735-A77F-440D-9448-6AE7C204D377}"/>
              </a:ext>
            </a:extLst>
          </p:cNvPr>
          <p:cNvSpPr>
            <a:spLocks noGrp="1"/>
          </p:cNvSpPr>
          <p:nvPr>
            <p:ph type="title"/>
          </p:nvPr>
        </p:nvSpPr>
        <p:spPr>
          <a:xfrm>
            <a:off x="482600" y="978408"/>
            <a:ext cx="10634472" cy="2157984"/>
          </a:xfrm>
          <a:prstGeom prst="rect">
            <a:avLst/>
          </a:prstGeo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276C6EE-D55E-454B-B28C-EC73D1DB4A2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2A2905-6D2E-4319-9521-61452AB8F996}"/>
              </a:ext>
            </a:extLst>
          </p:cNvPr>
          <p:cNvSpPr>
            <a:spLocks noGrp="1"/>
          </p:cNvSpPr>
          <p:nvPr>
            <p:ph type="dt" sz="half" idx="10"/>
          </p:nvPr>
        </p:nvSpPr>
        <p:spPr/>
        <p:txBody>
          <a:bodyPr/>
          <a:lstStyle/>
          <a:p>
            <a:fld id="{81B8F32D-D8B6-4B9E-9CBF-DCAC30B7B93D}" type="datetimeFigureOut">
              <a:rPr lang="en-US" smtClean="0"/>
              <a:t>10/21/2021</a:t>
            </a:fld>
            <a:endParaRPr lang="en-US"/>
          </a:p>
        </p:txBody>
      </p:sp>
      <p:sp>
        <p:nvSpPr>
          <p:cNvPr id="5" name="Footer Placeholder 4">
            <a:extLst>
              <a:ext uri="{FF2B5EF4-FFF2-40B4-BE49-F238E27FC236}">
                <a16:creationId xmlns:a16="http://schemas.microsoft.com/office/drawing/2014/main" id="{6DAC7550-84E8-49D3-B419-6F5F327DAD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AD2C6B-EA5D-4D97-BC84-6C860D536360}"/>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4104180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61B299E6-11CC-4181-86C3-528A13F1F556}"/>
              </a:ext>
              <a:ext uri="{C183D7F6-B498-43B3-948B-1728B52AA6E4}">
                <adec:decorative xmlns:adec="http://schemas.microsoft.com/office/drawing/2017/decorative" val="1"/>
              </a:ext>
            </a:extLst>
          </p:cNvPr>
          <p:cNvSpPr/>
          <p:nvPr/>
        </p:nvSpPr>
        <p:spPr>
          <a:xfrm>
            <a:off x="481007" y="3922232"/>
            <a:ext cx="11147071" cy="2434825"/>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E803473-0A64-4F9F-833B-8D64E39019B1}"/>
              </a:ext>
            </a:extLst>
          </p:cNvPr>
          <p:cNvSpPr>
            <a:spLocks noGrp="1"/>
          </p:cNvSpPr>
          <p:nvPr>
            <p:ph type="title"/>
          </p:nvPr>
        </p:nvSpPr>
        <p:spPr>
          <a:xfrm>
            <a:off x="482600" y="978409"/>
            <a:ext cx="10515600" cy="2716769"/>
          </a:xfrm>
          <a:prstGeom prst="rect">
            <a:avLst/>
          </a:prstGeo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6873736-B424-40F2-B562-6DC10E5EDE4F}"/>
              </a:ext>
            </a:extLst>
          </p:cNvPr>
          <p:cNvSpPr>
            <a:spLocks noGrp="1"/>
          </p:cNvSpPr>
          <p:nvPr>
            <p:ph type="body" idx="1"/>
          </p:nvPr>
        </p:nvSpPr>
        <p:spPr>
          <a:xfrm>
            <a:off x="482600" y="4171445"/>
            <a:ext cx="10515600" cy="1918205"/>
          </a:xfrm>
        </p:spPr>
        <p:txBody>
          <a:bodyPr>
            <a:normAutofit/>
          </a:bodyPr>
          <a:lstStyle>
            <a:lvl1pPr marL="0" indent="0">
              <a:buNone/>
              <a:defRPr lang="en-US" sz="2400" i="1" kern="1200" dirty="0" smtClean="0">
                <a:solidFill>
                  <a:schemeClr val="tx1"/>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marL="0" lvl="0" indent="0" algn="l" defTabSz="914400" rtl="0" eaLnBrk="1" latinLnBrk="0" hangingPunct="1">
              <a:lnSpc>
                <a:spcPct val="110000"/>
              </a:lnSpc>
              <a:spcBef>
                <a:spcPts val="1000"/>
              </a:spcBef>
              <a:buFont typeface="Arial" panose="020B0604020202020204" pitchFamily="34" charset="0"/>
              <a:buNone/>
            </a:pPr>
            <a:r>
              <a:rPr lang="en-US"/>
              <a:t>Click to edit Master text styles</a:t>
            </a:r>
          </a:p>
        </p:txBody>
      </p:sp>
      <p:sp>
        <p:nvSpPr>
          <p:cNvPr id="4" name="Date Placeholder 3">
            <a:extLst>
              <a:ext uri="{FF2B5EF4-FFF2-40B4-BE49-F238E27FC236}">
                <a16:creationId xmlns:a16="http://schemas.microsoft.com/office/drawing/2014/main" id="{74348851-37C0-478D-B722-D76C817DC49D}"/>
              </a:ext>
            </a:extLst>
          </p:cNvPr>
          <p:cNvSpPr>
            <a:spLocks noGrp="1"/>
          </p:cNvSpPr>
          <p:nvPr>
            <p:ph type="dt" sz="half" idx="10"/>
          </p:nvPr>
        </p:nvSpPr>
        <p:spPr/>
        <p:txBody>
          <a:bodyPr/>
          <a:lstStyle/>
          <a:p>
            <a:fld id="{81B8F32D-D8B6-4B9E-9CBF-DCAC30B7B93D}" type="datetimeFigureOut">
              <a:rPr lang="en-US" smtClean="0"/>
              <a:t>10/21/2021</a:t>
            </a:fld>
            <a:endParaRPr lang="en-US"/>
          </a:p>
        </p:txBody>
      </p:sp>
      <p:sp>
        <p:nvSpPr>
          <p:cNvPr id="5" name="Footer Placeholder 4">
            <a:extLst>
              <a:ext uri="{FF2B5EF4-FFF2-40B4-BE49-F238E27FC236}">
                <a16:creationId xmlns:a16="http://schemas.microsoft.com/office/drawing/2014/main" id="{263E063E-66CE-4C18-91FA-D14AE052D7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A66D3D-FD62-470C-BC3C-A03771A32F60}"/>
              </a:ext>
            </a:extLst>
          </p:cNvPr>
          <p:cNvSpPr>
            <a:spLocks noGrp="1"/>
          </p:cNvSpPr>
          <p:nvPr>
            <p:ph type="sldNum" sz="quarter" idx="12"/>
          </p:nvPr>
        </p:nvSpPr>
        <p:spPr/>
        <p:txBody>
          <a:bodyPr/>
          <a:lstStyle/>
          <a:p>
            <a:fld id="{60553ECD-7F6D-420D-93CA-D8D15EB427AC}" type="slidenum">
              <a:rPr lang="en-US" smtClean="0"/>
              <a:t>‹#›</a:t>
            </a:fld>
            <a:endParaRPr lang="en-US"/>
          </a:p>
        </p:txBody>
      </p:sp>
      <p:cxnSp>
        <p:nvCxnSpPr>
          <p:cNvPr id="11" name="Straight Connector 10">
            <a:extLst>
              <a:ext uri="{FF2B5EF4-FFF2-40B4-BE49-F238E27FC236}">
                <a16:creationId xmlns:a16="http://schemas.microsoft.com/office/drawing/2014/main" id="{DDFF0049-0231-4557-A707-569556F0CA83}"/>
              </a:ext>
              <a:ext uri="{C183D7F6-B498-43B3-948B-1728B52AA6E4}">
                <adec:decorative xmlns:adec="http://schemas.microsoft.com/office/drawing/2017/decorative" val="1"/>
              </a:ext>
            </a:extLst>
          </p:cNvPr>
          <p:cNvCxnSpPr>
            <a:cxnSpLocks/>
          </p:cNvCxnSpPr>
          <p:nvPr/>
        </p:nvCxnSpPr>
        <p:spPr>
          <a:xfrm>
            <a:off x="481007" y="3922232"/>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457A0DB1-87C8-4BF4-B2A2-F9CA6ED05AC4}"/>
              </a:ext>
              <a:ext uri="{C183D7F6-B498-43B3-948B-1728B52AA6E4}">
                <adec:decorative xmlns:adec="http://schemas.microsoft.com/office/drawing/2017/decorative" val="1"/>
              </a:ext>
            </a:extLst>
          </p:cNvPr>
          <p:cNvCxnSpPr>
            <a:cxnSpLocks/>
          </p:cNvCxnSpPr>
          <p:nvPr/>
        </p:nvCxnSpPr>
        <p:spPr>
          <a:xfrm>
            <a:off x="482600" y="6368138"/>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cxnSp>
        <p:nvCxnSpPr>
          <p:cNvPr id="8" name="Straight Connector 7">
            <a:extLst>
              <a:ext uri="{FF2B5EF4-FFF2-40B4-BE49-F238E27FC236}">
                <a16:creationId xmlns:a16="http://schemas.microsoft.com/office/drawing/2014/main" id="{F6C29209-8A8F-48A7-8BA2-AFADA37CBD4F}"/>
              </a:ext>
              <a:ext uri="{C183D7F6-B498-43B3-948B-1728B52AA6E4}">
                <adec:decorative xmlns:adec="http://schemas.microsoft.com/office/drawing/2017/decorative" val="1"/>
              </a:ext>
            </a:extLst>
          </p:cNvPr>
          <p:cNvCxnSpPr>
            <a:cxnSpLocks/>
          </p:cNvCxnSpPr>
          <p:nvPr/>
        </p:nvCxnSpPr>
        <p:spPr>
          <a:xfrm>
            <a:off x="481007" y="6368138"/>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222023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6166BE9C-AE7C-4C39-9694-C32D6939B965}"/>
              </a:ext>
              <a:ext uri="{C183D7F6-B498-43B3-948B-1728B52AA6E4}">
                <adec:decorative xmlns:adec="http://schemas.microsoft.com/office/drawing/2017/decorative" val="1"/>
              </a:ext>
            </a:extLst>
          </p:cNvPr>
          <p:cNvSpPr/>
          <p:nvPr/>
        </p:nvSpPr>
        <p:spPr>
          <a:xfrm>
            <a:off x="481007" y="483577"/>
            <a:ext cx="11147071" cy="2434824"/>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8ACC42C-303A-4BDF-990A-2B07967BC9A9}"/>
              </a:ext>
            </a:extLst>
          </p:cNvPr>
          <p:cNvSpPr>
            <a:spLocks noGrp="1"/>
          </p:cNvSpPr>
          <p:nvPr>
            <p:ph type="title"/>
          </p:nvPr>
        </p:nvSpPr>
        <p:spPr>
          <a:xfrm>
            <a:off x="482599" y="978408"/>
            <a:ext cx="11147071" cy="1755263"/>
          </a:xfrm>
          <a:prstGeom prst="rect">
            <a:avLst/>
          </a:prstGeo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0C55CEF-353E-4E14-83AD-ACADDC08D943}"/>
              </a:ext>
            </a:extLst>
          </p:cNvPr>
          <p:cNvSpPr>
            <a:spLocks noGrp="1"/>
          </p:cNvSpPr>
          <p:nvPr>
            <p:ph sz="half" idx="1"/>
          </p:nvPr>
        </p:nvSpPr>
        <p:spPr>
          <a:xfrm>
            <a:off x="482600" y="3103131"/>
            <a:ext cx="5418551" cy="30738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2E55ECEF-9654-4AC1-BF77-7BC602BBD434}"/>
              </a:ext>
            </a:extLst>
          </p:cNvPr>
          <p:cNvSpPr>
            <a:spLocks noGrp="1"/>
          </p:cNvSpPr>
          <p:nvPr>
            <p:ph sz="half" idx="2"/>
          </p:nvPr>
        </p:nvSpPr>
        <p:spPr>
          <a:xfrm>
            <a:off x="6211120" y="3103131"/>
            <a:ext cx="5418551" cy="30738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64922FC8-BC06-407B-A82B-DA62B33A1CD4}"/>
              </a:ext>
            </a:extLst>
          </p:cNvPr>
          <p:cNvSpPr>
            <a:spLocks noGrp="1"/>
          </p:cNvSpPr>
          <p:nvPr>
            <p:ph type="dt" sz="half" idx="10"/>
          </p:nvPr>
        </p:nvSpPr>
        <p:spPr/>
        <p:txBody>
          <a:bodyPr/>
          <a:lstStyle/>
          <a:p>
            <a:fld id="{81B8F32D-D8B6-4B9E-9CBF-DCAC30B7B93D}" type="datetimeFigureOut">
              <a:rPr lang="en-US" smtClean="0"/>
              <a:t>10/21/2021</a:t>
            </a:fld>
            <a:endParaRPr lang="en-US"/>
          </a:p>
        </p:txBody>
      </p:sp>
      <p:sp>
        <p:nvSpPr>
          <p:cNvPr id="6" name="Footer Placeholder 5">
            <a:extLst>
              <a:ext uri="{FF2B5EF4-FFF2-40B4-BE49-F238E27FC236}">
                <a16:creationId xmlns:a16="http://schemas.microsoft.com/office/drawing/2014/main" id="{7915B701-4E1F-48AA-8A3C-ED5DD9151E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6BCA31-8AC7-46F5-BCAB-41D54DF83D78}"/>
              </a:ext>
            </a:extLst>
          </p:cNvPr>
          <p:cNvSpPr>
            <a:spLocks noGrp="1"/>
          </p:cNvSpPr>
          <p:nvPr>
            <p:ph type="sldNum" sz="quarter" idx="12"/>
          </p:nvPr>
        </p:nvSpPr>
        <p:spPr/>
        <p:txBody>
          <a:bodyPr/>
          <a:lstStyle/>
          <a:p>
            <a:fld id="{60553ECD-7F6D-420D-93CA-D8D15EB427AC}" type="slidenum">
              <a:rPr lang="en-US" smtClean="0"/>
              <a:t>‹#›</a:t>
            </a:fld>
            <a:endParaRPr lang="en-US"/>
          </a:p>
        </p:txBody>
      </p:sp>
      <p:cxnSp>
        <p:nvCxnSpPr>
          <p:cNvPr id="9" name="Straight Connector 8">
            <a:extLst>
              <a:ext uri="{FF2B5EF4-FFF2-40B4-BE49-F238E27FC236}">
                <a16:creationId xmlns:a16="http://schemas.microsoft.com/office/drawing/2014/main" id="{21BA86D8-2A29-4A0E-AEA0-39B41C4187DE}"/>
              </a:ext>
              <a:ext uri="{C183D7F6-B498-43B3-948B-1728B52AA6E4}">
                <adec:decorative xmlns:adec="http://schemas.microsoft.com/office/drawing/2017/decorative" val="1"/>
              </a:ext>
            </a:extLst>
          </p:cNvPr>
          <p:cNvCxnSpPr>
            <a:cxnSpLocks/>
          </p:cNvCxnSpPr>
          <p:nvPr/>
        </p:nvCxnSpPr>
        <p:spPr>
          <a:xfrm>
            <a:off x="482600" y="2918401"/>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8" name="Straight Connector 7">
            <a:extLst>
              <a:ext uri="{FF2B5EF4-FFF2-40B4-BE49-F238E27FC236}">
                <a16:creationId xmlns:a16="http://schemas.microsoft.com/office/drawing/2014/main" id="{F085E13E-918A-4D04-9E84-94148D7C878E}"/>
              </a:ext>
              <a:ext uri="{C183D7F6-B498-43B3-948B-1728B52AA6E4}">
                <adec:decorative xmlns:adec="http://schemas.microsoft.com/office/drawing/2017/decorative" val="1"/>
              </a:ext>
            </a:extLst>
          </p:cNvPr>
          <p:cNvCxnSpPr>
            <a:cxnSpLocks/>
          </p:cNvCxnSpPr>
          <p:nvPr/>
        </p:nvCxnSpPr>
        <p:spPr>
          <a:xfrm>
            <a:off x="482600" y="489855"/>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843861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5E892-D975-4DD6-8583-A14DDBE85F0C}"/>
              </a:ext>
            </a:extLst>
          </p:cNvPr>
          <p:cNvSpPr>
            <a:spLocks noGrp="1"/>
          </p:cNvSpPr>
          <p:nvPr>
            <p:ph type="title"/>
          </p:nvPr>
        </p:nvSpPr>
        <p:spPr>
          <a:xfrm>
            <a:off x="484631" y="978407"/>
            <a:ext cx="11145039" cy="1339584"/>
          </a:xfrm>
          <a:prstGeom prst="rect">
            <a:avLst/>
          </a:prstGeom>
        </p:spPr>
        <p:txBody>
          <a:bodyPr anchor="b"/>
          <a:lstStyle/>
          <a:p>
            <a:r>
              <a:rPr lang="en-US"/>
              <a:t>Click to edit Master title style</a:t>
            </a:r>
            <a:endParaRPr lang="en-US" dirty="0"/>
          </a:p>
        </p:txBody>
      </p:sp>
      <p:sp>
        <p:nvSpPr>
          <p:cNvPr id="3" name="Text Placeholder 2">
            <a:extLst>
              <a:ext uri="{FF2B5EF4-FFF2-40B4-BE49-F238E27FC236}">
                <a16:creationId xmlns:a16="http://schemas.microsoft.com/office/drawing/2014/main" id="{7F1F7700-CECC-4881-BE5C-A13CD825B73B}"/>
              </a:ext>
            </a:extLst>
          </p:cNvPr>
          <p:cNvSpPr>
            <a:spLocks noGrp="1"/>
          </p:cNvSpPr>
          <p:nvPr>
            <p:ph type="body" idx="1"/>
          </p:nvPr>
        </p:nvSpPr>
        <p:spPr>
          <a:xfrm>
            <a:off x="484632" y="2500921"/>
            <a:ext cx="5346222" cy="823912"/>
          </a:xfrm>
        </p:spPr>
        <p:txBody>
          <a:bodyPr anchor="b">
            <a:normAutofit/>
          </a:bodyPr>
          <a:lstStyle>
            <a:lvl1pPr marL="0" indent="0">
              <a:buNone/>
              <a:defRPr lang="en-US" sz="2400" b="0" i="1" kern="1200" dirty="0" smtClean="0">
                <a:solidFill>
                  <a:schemeClr val="tx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10000"/>
              </a:lnSpc>
              <a:spcBef>
                <a:spcPts val="1000"/>
              </a:spcBef>
              <a:buFont typeface="Arial" panose="020B0604020202020204" pitchFamily="34" charset="0"/>
              <a:buNone/>
            </a:pPr>
            <a:r>
              <a:rPr lang="en-US"/>
              <a:t>Click to edit Master text styles</a:t>
            </a:r>
          </a:p>
        </p:txBody>
      </p:sp>
      <p:sp>
        <p:nvSpPr>
          <p:cNvPr id="4" name="Content Placeholder 3">
            <a:extLst>
              <a:ext uri="{FF2B5EF4-FFF2-40B4-BE49-F238E27FC236}">
                <a16:creationId xmlns:a16="http://schemas.microsoft.com/office/drawing/2014/main" id="{4CA50766-520A-44C5-943E-569222B74104}"/>
              </a:ext>
            </a:extLst>
          </p:cNvPr>
          <p:cNvSpPr>
            <a:spLocks noGrp="1"/>
          </p:cNvSpPr>
          <p:nvPr>
            <p:ph sz="half" idx="2"/>
          </p:nvPr>
        </p:nvSpPr>
        <p:spPr>
          <a:xfrm>
            <a:off x="484632" y="3428999"/>
            <a:ext cx="5346222" cy="2760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272F7E42-976A-4239-8006-D68538D4B71F}"/>
              </a:ext>
            </a:extLst>
          </p:cNvPr>
          <p:cNvSpPr>
            <a:spLocks noGrp="1"/>
          </p:cNvSpPr>
          <p:nvPr>
            <p:ph type="body" sz="quarter" idx="3"/>
          </p:nvPr>
        </p:nvSpPr>
        <p:spPr>
          <a:xfrm>
            <a:off x="6257120" y="2500921"/>
            <a:ext cx="5372551" cy="823912"/>
          </a:xfrm>
        </p:spPr>
        <p:txBody>
          <a:bodyPr anchor="b"/>
          <a:lstStyle>
            <a:lvl1pPr marL="0" indent="0">
              <a:buNone/>
              <a:defRPr lang="en-US" sz="2400" b="0" i="1" kern="1200" smtClean="0">
                <a:solidFill>
                  <a:schemeClr val="tx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F8CA329-951F-4391-ADC5-7EA320B7782F}"/>
              </a:ext>
            </a:extLst>
          </p:cNvPr>
          <p:cNvSpPr>
            <a:spLocks noGrp="1"/>
          </p:cNvSpPr>
          <p:nvPr>
            <p:ph sz="quarter" idx="4"/>
          </p:nvPr>
        </p:nvSpPr>
        <p:spPr>
          <a:xfrm>
            <a:off x="6257120" y="3428999"/>
            <a:ext cx="5372551" cy="2760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9FBEC22A-DA46-460C-B865-D928C20AE763}"/>
              </a:ext>
            </a:extLst>
          </p:cNvPr>
          <p:cNvSpPr>
            <a:spLocks noGrp="1"/>
          </p:cNvSpPr>
          <p:nvPr>
            <p:ph type="dt" sz="half" idx="10"/>
          </p:nvPr>
        </p:nvSpPr>
        <p:spPr/>
        <p:txBody>
          <a:bodyPr/>
          <a:lstStyle/>
          <a:p>
            <a:fld id="{81B8F32D-D8B6-4B9E-9CBF-DCAC30B7B93D}" type="datetimeFigureOut">
              <a:rPr lang="en-US" smtClean="0"/>
              <a:t>10/21/2021</a:t>
            </a:fld>
            <a:endParaRPr lang="en-US"/>
          </a:p>
        </p:txBody>
      </p:sp>
      <p:sp>
        <p:nvSpPr>
          <p:cNvPr id="8" name="Footer Placeholder 7">
            <a:extLst>
              <a:ext uri="{FF2B5EF4-FFF2-40B4-BE49-F238E27FC236}">
                <a16:creationId xmlns:a16="http://schemas.microsoft.com/office/drawing/2014/main" id="{4EB2D647-42C5-4AB7-BB71-3A44065716E7}"/>
              </a:ext>
            </a:extLst>
          </p:cNvPr>
          <p:cNvSpPr>
            <a:spLocks noGrp="1"/>
          </p:cNvSpPr>
          <p:nvPr>
            <p:ph type="ftr" sz="quarter" idx="11"/>
          </p:nvPr>
        </p:nvSpPr>
        <p:spPr>
          <a:xfrm>
            <a:off x="484632" y="6419088"/>
            <a:ext cx="4114800" cy="365125"/>
          </a:xfrm>
        </p:spPr>
        <p:txBody>
          <a:bodyPr/>
          <a:lstStyle/>
          <a:p>
            <a:endParaRPr lang="en-US"/>
          </a:p>
        </p:txBody>
      </p:sp>
      <p:sp>
        <p:nvSpPr>
          <p:cNvPr id="9" name="Slide Number Placeholder 8">
            <a:extLst>
              <a:ext uri="{FF2B5EF4-FFF2-40B4-BE49-F238E27FC236}">
                <a16:creationId xmlns:a16="http://schemas.microsoft.com/office/drawing/2014/main" id="{590B2B67-714C-46DA-85E5-598B4244D3B0}"/>
              </a:ext>
            </a:extLst>
          </p:cNvPr>
          <p:cNvSpPr>
            <a:spLocks noGrp="1"/>
          </p:cNvSpPr>
          <p:nvPr>
            <p:ph type="sldNum" sz="quarter" idx="12"/>
          </p:nvPr>
        </p:nvSpPr>
        <p:spPr>
          <a:xfrm>
            <a:off x="10989591" y="-7190"/>
            <a:ext cx="640080" cy="365125"/>
          </a:xfrm>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1159781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D4B6724-AB30-4E7C-BE2B-ECD94FF1B463}"/>
              </a:ext>
              <a:ext uri="{C183D7F6-B498-43B3-948B-1728B52AA6E4}">
                <adec:decorative xmlns:adec="http://schemas.microsoft.com/office/drawing/2017/decorative" val="1"/>
              </a:ext>
            </a:extLst>
          </p:cNvPr>
          <p:cNvSpPr/>
          <p:nvPr/>
        </p:nvSpPr>
        <p:spPr>
          <a:xfrm>
            <a:off x="481007" y="3933311"/>
            <a:ext cx="11147071" cy="2434825"/>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1D4BAB-2678-4A19-A575-C47CAF1446E5}"/>
              </a:ext>
            </a:extLst>
          </p:cNvPr>
          <p:cNvSpPr>
            <a:spLocks noGrp="1"/>
          </p:cNvSpPr>
          <p:nvPr>
            <p:ph type="title"/>
          </p:nvPr>
        </p:nvSpPr>
        <p:spPr>
          <a:xfrm>
            <a:off x="482600" y="978408"/>
            <a:ext cx="10634472" cy="2591509"/>
          </a:xfrm>
          <a:prstGeom prst="rect">
            <a:avLst/>
          </a:prstGeom>
        </p:spPr>
        <p:txBody>
          <a:bodyPr anchor="b"/>
          <a:lstStyle/>
          <a:p>
            <a:r>
              <a:rPr lang="en-US"/>
              <a:t>Click to edit Master title style</a:t>
            </a:r>
            <a:endParaRPr lang="en-US" dirty="0"/>
          </a:p>
        </p:txBody>
      </p:sp>
      <p:sp>
        <p:nvSpPr>
          <p:cNvPr id="3" name="Date Placeholder 2">
            <a:extLst>
              <a:ext uri="{FF2B5EF4-FFF2-40B4-BE49-F238E27FC236}">
                <a16:creationId xmlns:a16="http://schemas.microsoft.com/office/drawing/2014/main" id="{4047C89E-0ABD-4FD2-924C-894345ADFED8}"/>
              </a:ext>
            </a:extLst>
          </p:cNvPr>
          <p:cNvSpPr>
            <a:spLocks noGrp="1"/>
          </p:cNvSpPr>
          <p:nvPr>
            <p:ph type="dt" sz="half" idx="10"/>
          </p:nvPr>
        </p:nvSpPr>
        <p:spPr/>
        <p:txBody>
          <a:bodyPr/>
          <a:lstStyle/>
          <a:p>
            <a:fld id="{81B8F32D-D8B6-4B9E-9CBF-DCAC30B7B93D}" type="datetimeFigureOut">
              <a:rPr lang="en-US" smtClean="0"/>
              <a:t>10/21/2021</a:t>
            </a:fld>
            <a:endParaRPr lang="en-US"/>
          </a:p>
        </p:txBody>
      </p:sp>
      <p:sp>
        <p:nvSpPr>
          <p:cNvPr id="4" name="Footer Placeholder 3">
            <a:extLst>
              <a:ext uri="{FF2B5EF4-FFF2-40B4-BE49-F238E27FC236}">
                <a16:creationId xmlns:a16="http://schemas.microsoft.com/office/drawing/2014/main" id="{553026CE-9CC8-403B-88B1-184D16532A8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3B3D616-3C18-401B-A792-E75149FDFC47}"/>
              </a:ext>
            </a:extLst>
          </p:cNvPr>
          <p:cNvSpPr>
            <a:spLocks noGrp="1"/>
          </p:cNvSpPr>
          <p:nvPr>
            <p:ph type="sldNum" sz="quarter" idx="12"/>
          </p:nvPr>
        </p:nvSpPr>
        <p:spPr/>
        <p:txBody>
          <a:bodyPr/>
          <a:lstStyle/>
          <a:p>
            <a:fld id="{60553ECD-7F6D-420D-93CA-D8D15EB427AC}" type="slidenum">
              <a:rPr lang="en-US" smtClean="0"/>
              <a:t>‹#›</a:t>
            </a:fld>
            <a:endParaRPr lang="en-US"/>
          </a:p>
        </p:txBody>
      </p:sp>
      <p:cxnSp>
        <p:nvCxnSpPr>
          <p:cNvPr id="7" name="Straight Connector 6">
            <a:extLst>
              <a:ext uri="{FF2B5EF4-FFF2-40B4-BE49-F238E27FC236}">
                <a16:creationId xmlns:a16="http://schemas.microsoft.com/office/drawing/2014/main" id="{04EC6F70-D800-4067-A36A-5BBFC8018E2D}"/>
              </a:ext>
              <a:ext uri="{C183D7F6-B498-43B3-948B-1728B52AA6E4}">
                <adec:decorative xmlns:adec="http://schemas.microsoft.com/office/drawing/2017/decorative" val="1"/>
              </a:ext>
            </a:extLst>
          </p:cNvPr>
          <p:cNvCxnSpPr>
            <a:cxnSpLocks/>
          </p:cNvCxnSpPr>
          <p:nvPr/>
        </p:nvCxnSpPr>
        <p:spPr>
          <a:xfrm>
            <a:off x="482600" y="3933311"/>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1" name="Straight Connector 10">
            <a:extLst>
              <a:ext uri="{FF2B5EF4-FFF2-40B4-BE49-F238E27FC236}">
                <a16:creationId xmlns:a16="http://schemas.microsoft.com/office/drawing/2014/main" id="{42B66CB6-8988-4FBA-8524-726765A5F2AA}"/>
              </a:ext>
              <a:ext uri="{C183D7F6-B498-43B3-948B-1728B52AA6E4}">
                <adec:decorative xmlns:adec="http://schemas.microsoft.com/office/drawing/2017/decorative" val="1"/>
              </a:ext>
            </a:extLst>
          </p:cNvPr>
          <p:cNvCxnSpPr>
            <a:cxnSpLocks/>
          </p:cNvCxnSpPr>
          <p:nvPr/>
        </p:nvCxnSpPr>
        <p:spPr>
          <a:xfrm>
            <a:off x="481007" y="6368138"/>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160225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5C73F84-0C6B-4EF4-9405-C389824999D4}"/>
              </a:ext>
            </a:extLst>
          </p:cNvPr>
          <p:cNvSpPr>
            <a:spLocks noGrp="1"/>
          </p:cNvSpPr>
          <p:nvPr>
            <p:ph type="dt" sz="half" idx="10"/>
          </p:nvPr>
        </p:nvSpPr>
        <p:spPr/>
        <p:txBody>
          <a:bodyPr/>
          <a:lstStyle/>
          <a:p>
            <a:fld id="{81B8F32D-D8B6-4B9E-9CBF-DCAC30B7B93D}" type="datetimeFigureOut">
              <a:rPr lang="en-US" smtClean="0"/>
              <a:t>10/21/2021</a:t>
            </a:fld>
            <a:endParaRPr lang="en-US"/>
          </a:p>
        </p:txBody>
      </p:sp>
      <p:sp>
        <p:nvSpPr>
          <p:cNvPr id="3" name="Footer Placeholder 2">
            <a:extLst>
              <a:ext uri="{FF2B5EF4-FFF2-40B4-BE49-F238E27FC236}">
                <a16:creationId xmlns:a16="http://schemas.microsoft.com/office/drawing/2014/main" id="{DCCEC807-744E-4C5C-8B15-09AED3E570A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DFBCB19-9F4B-474C-85C1-4A645A971827}"/>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296367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A88B0-DD6B-449B-AE32-D3192081E76F}"/>
              </a:ext>
            </a:extLst>
          </p:cNvPr>
          <p:cNvSpPr>
            <a:spLocks noGrp="1"/>
          </p:cNvSpPr>
          <p:nvPr>
            <p:ph type="title"/>
          </p:nvPr>
        </p:nvSpPr>
        <p:spPr>
          <a:xfrm>
            <a:off x="484632" y="978408"/>
            <a:ext cx="4287393" cy="2450592"/>
          </a:xfrm>
          <a:prstGeom prst="rect">
            <a:avLst/>
          </a:prstGeom>
        </p:spPr>
        <p:txBody>
          <a:bodyPr anchor="b"/>
          <a:lstStyle>
            <a:lvl1pPr>
              <a:defRPr lang="en-US" sz="5400" kern="1200" smtClean="0">
                <a:solidFill>
                  <a:schemeClr val="tx1"/>
                </a:solidFill>
                <a:latin typeface="+mj-lt"/>
                <a:ea typeface="+mj-ea"/>
                <a:cs typeface="+mj-cs"/>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4F22ED6-5B69-4B3B-BF96-3A75F2107FA6}"/>
              </a:ext>
            </a:extLst>
          </p:cNvPr>
          <p:cNvSpPr>
            <a:spLocks noGrp="1"/>
          </p:cNvSpPr>
          <p:nvPr>
            <p:ph idx="1"/>
          </p:nvPr>
        </p:nvSpPr>
        <p:spPr>
          <a:xfrm>
            <a:off x="5183187" y="987425"/>
            <a:ext cx="6446484"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07704043-D45F-440A-A15D-2718A913E05A}"/>
              </a:ext>
            </a:extLst>
          </p:cNvPr>
          <p:cNvSpPr>
            <a:spLocks noGrp="1"/>
          </p:cNvSpPr>
          <p:nvPr>
            <p:ph type="body" sz="half" idx="2"/>
          </p:nvPr>
        </p:nvSpPr>
        <p:spPr>
          <a:xfrm>
            <a:off x="484632" y="3645074"/>
            <a:ext cx="4287393" cy="2223914"/>
          </a:xfrm>
        </p:spPr>
        <p:txBody>
          <a:bodyPr/>
          <a:lstStyle>
            <a:lvl1pPr marL="0" indent="0">
              <a:buNone/>
              <a:defRPr lang="en-US" sz="2400" i="1" kern="1200" dirty="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0072DC-7326-43E7-806C-B690C439E8A8}"/>
              </a:ext>
            </a:extLst>
          </p:cNvPr>
          <p:cNvSpPr>
            <a:spLocks noGrp="1"/>
          </p:cNvSpPr>
          <p:nvPr>
            <p:ph type="dt" sz="half" idx="10"/>
          </p:nvPr>
        </p:nvSpPr>
        <p:spPr/>
        <p:txBody>
          <a:bodyPr/>
          <a:lstStyle/>
          <a:p>
            <a:fld id="{81B8F32D-D8B6-4B9E-9CBF-DCAC30B7B93D}" type="datetimeFigureOut">
              <a:rPr lang="en-US" smtClean="0"/>
              <a:t>10/21/2021</a:t>
            </a:fld>
            <a:endParaRPr lang="en-US"/>
          </a:p>
        </p:txBody>
      </p:sp>
      <p:sp>
        <p:nvSpPr>
          <p:cNvPr id="6" name="Footer Placeholder 5">
            <a:extLst>
              <a:ext uri="{FF2B5EF4-FFF2-40B4-BE49-F238E27FC236}">
                <a16:creationId xmlns:a16="http://schemas.microsoft.com/office/drawing/2014/main" id="{73F89A0F-B8C6-4AA6-A9C4-4A454F4224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E57A616-A4F2-4FC5-88DE-B4E6BA542895}"/>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3881390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B773D-D007-4687-BA9C-9F229829B5EF}"/>
              </a:ext>
            </a:extLst>
          </p:cNvPr>
          <p:cNvSpPr>
            <a:spLocks noGrp="1"/>
          </p:cNvSpPr>
          <p:nvPr>
            <p:ph type="title"/>
          </p:nvPr>
        </p:nvSpPr>
        <p:spPr>
          <a:xfrm>
            <a:off x="484632" y="978407"/>
            <a:ext cx="4287393" cy="2450593"/>
          </a:xfrm>
          <a:prstGeom prst="rect">
            <a:avLst/>
          </a:prstGeom>
        </p:spPr>
        <p:txBody>
          <a:bodyPr anchor="b"/>
          <a:lstStyle>
            <a:lvl1pPr>
              <a:defRPr lang="en-US" sz="5400" kern="1200" smtClean="0">
                <a:solidFill>
                  <a:schemeClr val="tx1"/>
                </a:solidFill>
                <a:latin typeface="+mj-lt"/>
                <a:ea typeface="+mj-ea"/>
                <a:cs typeface="+mj-cs"/>
              </a:defRPr>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3A3A75FC-78D2-4EF5-884F-11B7BACF799A}"/>
              </a:ext>
            </a:extLst>
          </p:cNvPr>
          <p:cNvSpPr>
            <a:spLocks noGrp="1"/>
          </p:cNvSpPr>
          <p:nvPr>
            <p:ph type="pic" idx="1"/>
          </p:nvPr>
        </p:nvSpPr>
        <p:spPr>
          <a:xfrm>
            <a:off x="5183187" y="987425"/>
            <a:ext cx="6446483"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CD7CE0BB-D335-4391-A23F-194C575CAF8F}"/>
              </a:ext>
            </a:extLst>
          </p:cNvPr>
          <p:cNvSpPr>
            <a:spLocks noGrp="1"/>
          </p:cNvSpPr>
          <p:nvPr>
            <p:ph type="body" sz="half" idx="2"/>
          </p:nvPr>
        </p:nvSpPr>
        <p:spPr>
          <a:xfrm>
            <a:off x="484632" y="3645074"/>
            <a:ext cx="4287393" cy="2223914"/>
          </a:xfrm>
        </p:spPr>
        <p:txBody>
          <a:bodyPr/>
          <a:lstStyle>
            <a:lvl1pPr marL="0" indent="0">
              <a:buNone/>
              <a:defRPr lang="en-US" sz="2400" i="1"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C7701E1-B97B-4DA5-B9AD-07B7C12476AE}"/>
              </a:ext>
            </a:extLst>
          </p:cNvPr>
          <p:cNvSpPr>
            <a:spLocks noGrp="1"/>
          </p:cNvSpPr>
          <p:nvPr>
            <p:ph type="dt" sz="half" idx="10"/>
          </p:nvPr>
        </p:nvSpPr>
        <p:spPr/>
        <p:txBody>
          <a:bodyPr/>
          <a:lstStyle/>
          <a:p>
            <a:fld id="{81B8F32D-D8B6-4B9E-9CBF-DCAC30B7B93D}" type="datetimeFigureOut">
              <a:rPr lang="en-US" smtClean="0"/>
              <a:t>10/21/2021</a:t>
            </a:fld>
            <a:endParaRPr lang="en-US"/>
          </a:p>
        </p:txBody>
      </p:sp>
      <p:sp>
        <p:nvSpPr>
          <p:cNvPr id="6" name="Footer Placeholder 5">
            <a:extLst>
              <a:ext uri="{FF2B5EF4-FFF2-40B4-BE49-F238E27FC236}">
                <a16:creationId xmlns:a16="http://schemas.microsoft.com/office/drawing/2014/main" id="{076D9CF8-F42F-4618-9F26-8BFE56487A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9CA2023-1ECA-4A96-BDC7-F7FA4368BE1B}"/>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21115603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C87A535-3CAC-46BC-B2B2-3AE83EC3A561}"/>
              </a:ext>
            </a:extLst>
          </p:cNvPr>
          <p:cNvSpPr>
            <a:spLocks noGrp="1"/>
          </p:cNvSpPr>
          <p:nvPr>
            <p:ph type="title"/>
          </p:nvPr>
        </p:nvSpPr>
        <p:spPr>
          <a:xfrm>
            <a:off x="482600" y="978408"/>
            <a:ext cx="10506991" cy="2153099"/>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D8EBDBD-59EC-46ED-BE79-6D37B531D692}"/>
              </a:ext>
            </a:extLst>
          </p:cNvPr>
          <p:cNvSpPr>
            <a:spLocks noGrp="1"/>
          </p:cNvSpPr>
          <p:nvPr>
            <p:ph type="body" idx="1"/>
          </p:nvPr>
        </p:nvSpPr>
        <p:spPr>
          <a:xfrm>
            <a:off x="482600" y="3306870"/>
            <a:ext cx="10506991" cy="257272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5921F5C-FD3D-42C7-90F4-5ECE6FFCFE7F}"/>
              </a:ext>
            </a:extLst>
          </p:cNvPr>
          <p:cNvSpPr>
            <a:spLocks noGrp="1"/>
          </p:cNvSpPr>
          <p:nvPr>
            <p:ph type="dt" sz="half" idx="2"/>
          </p:nvPr>
        </p:nvSpPr>
        <p:spPr>
          <a:xfrm>
            <a:off x="484632" y="100584"/>
            <a:ext cx="2743200" cy="365125"/>
          </a:xfrm>
          <a:prstGeom prst="rect">
            <a:avLst/>
          </a:prstGeom>
        </p:spPr>
        <p:txBody>
          <a:bodyPr vert="horz" lIns="91440" tIns="45720" rIns="91440" bIns="45720" rtlCol="0" anchor="ctr"/>
          <a:lstStyle>
            <a:lvl1pPr algn="l">
              <a:defRPr sz="900">
                <a:solidFill>
                  <a:schemeClr val="tx1"/>
                </a:solidFill>
              </a:defRPr>
            </a:lvl1pPr>
          </a:lstStyle>
          <a:p>
            <a:fld id="{81B8F32D-D8B6-4B9E-9CBF-DCAC30B7B93D}" type="datetimeFigureOut">
              <a:rPr lang="en-US" smtClean="0"/>
              <a:pPr/>
              <a:t>10/21/2021</a:t>
            </a:fld>
            <a:endParaRPr lang="en-US" dirty="0"/>
          </a:p>
        </p:txBody>
      </p:sp>
      <p:sp>
        <p:nvSpPr>
          <p:cNvPr id="5" name="Footer Placeholder 4">
            <a:extLst>
              <a:ext uri="{FF2B5EF4-FFF2-40B4-BE49-F238E27FC236}">
                <a16:creationId xmlns:a16="http://schemas.microsoft.com/office/drawing/2014/main" id="{0FE63D50-6D0B-4963-97B9-A32AE63235B8}"/>
              </a:ext>
            </a:extLst>
          </p:cNvPr>
          <p:cNvSpPr>
            <a:spLocks noGrp="1"/>
          </p:cNvSpPr>
          <p:nvPr>
            <p:ph type="ftr" sz="quarter" idx="3"/>
          </p:nvPr>
        </p:nvSpPr>
        <p:spPr>
          <a:xfrm>
            <a:off x="484632" y="6419088"/>
            <a:ext cx="4114800" cy="365125"/>
          </a:xfrm>
          <a:prstGeom prst="rect">
            <a:avLst/>
          </a:prstGeom>
        </p:spPr>
        <p:txBody>
          <a:bodyPr vert="horz" lIns="91440" tIns="45720" rIns="91440" bIns="45720" rtlCol="0" anchor="ctr"/>
          <a:lstStyle>
            <a:lvl1pPr algn="l">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826B5E08-CAC3-4C87-B143-5F8956AE905D}"/>
              </a:ext>
            </a:extLst>
          </p:cNvPr>
          <p:cNvSpPr>
            <a:spLocks noGrp="1"/>
          </p:cNvSpPr>
          <p:nvPr>
            <p:ph type="sldNum" sz="quarter" idx="4"/>
          </p:nvPr>
        </p:nvSpPr>
        <p:spPr>
          <a:xfrm>
            <a:off x="10989591" y="100584"/>
            <a:ext cx="640080" cy="365125"/>
          </a:xfrm>
          <a:prstGeom prst="rect">
            <a:avLst/>
          </a:prstGeom>
        </p:spPr>
        <p:txBody>
          <a:bodyPr vert="horz" lIns="91440" tIns="45720" rIns="91440" bIns="45720" rtlCol="0" anchor="ctr"/>
          <a:lstStyle>
            <a:lvl1pPr algn="r">
              <a:defRPr sz="900">
                <a:solidFill>
                  <a:schemeClr val="tx1"/>
                </a:solidFill>
              </a:defRPr>
            </a:lvl1pPr>
          </a:lstStyle>
          <a:p>
            <a:fld id="{60553ECD-7F6D-420D-93CA-D8D15EB427AC}" type="slidenum">
              <a:rPr lang="en-US" smtClean="0"/>
              <a:pPr/>
              <a:t>‹#›</a:t>
            </a:fld>
            <a:endParaRPr lang="en-US" dirty="0"/>
          </a:p>
        </p:txBody>
      </p:sp>
      <p:cxnSp>
        <p:nvCxnSpPr>
          <p:cNvPr id="8" name="Straight Connector 7">
            <a:extLst>
              <a:ext uri="{FF2B5EF4-FFF2-40B4-BE49-F238E27FC236}">
                <a16:creationId xmlns:a16="http://schemas.microsoft.com/office/drawing/2014/main" id="{108D74AC-B125-4E11-BA53-E9E383966DF8}"/>
              </a:ext>
              <a:ext uri="{C183D7F6-B498-43B3-948B-1728B52AA6E4}">
                <adec:decorative xmlns:adec="http://schemas.microsoft.com/office/drawing/2017/decorative" val="1"/>
              </a:ext>
            </a:extLst>
          </p:cNvPr>
          <p:cNvCxnSpPr>
            <a:cxnSpLocks/>
          </p:cNvCxnSpPr>
          <p:nvPr/>
        </p:nvCxnSpPr>
        <p:spPr>
          <a:xfrm>
            <a:off x="482600" y="489855"/>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cxnSp>
        <p:nvCxnSpPr>
          <p:cNvPr id="10" name="Straight Connector 9">
            <a:extLst>
              <a:ext uri="{FF2B5EF4-FFF2-40B4-BE49-F238E27FC236}">
                <a16:creationId xmlns:a16="http://schemas.microsoft.com/office/drawing/2014/main" id="{9DC76EBE-FB9D-4054-B5D8-19E3EAFE40B2}"/>
              </a:ext>
              <a:ext uri="{C183D7F6-B498-43B3-948B-1728B52AA6E4}">
                <adec:decorative xmlns:adec="http://schemas.microsoft.com/office/drawing/2017/decorative" val="1"/>
              </a:ext>
            </a:extLst>
          </p:cNvPr>
          <p:cNvCxnSpPr>
            <a:cxnSpLocks/>
          </p:cNvCxnSpPr>
          <p:nvPr/>
        </p:nvCxnSpPr>
        <p:spPr>
          <a:xfrm>
            <a:off x="482600" y="6368138"/>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958178740"/>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txStyles>
    <p:titleStyle>
      <a:lvl1pPr algn="l" defTabSz="914400" rtl="0" eaLnBrk="1" latinLnBrk="0" hangingPunct="1">
        <a:lnSpc>
          <a:spcPct val="100000"/>
        </a:lnSpc>
        <a:spcBef>
          <a:spcPct val="0"/>
        </a:spcBef>
        <a:buNone/>
        <a:defRPr sz="6600"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000"/>
        </a:spcBef>
        <a:buFont typeface="Arial" panose="020B0604020202020204" pitchFamily="34" charset="0"/>
        <a:buNone/>
        <a:defRPr sz="24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2pPr>
      <a:lvl3pPr marL="914400" indent="0" algn="l" defTabSz="914400" rtl="0" eaLnBrk="1" latinLnBrk="0" hangingPunct="1">
        <a:lnSpc>
          <a:spcPct val="100000"/>
        </a:lnSpc>
        <a:spcBef>
          <a:spcPts val="500"/>
        </a:spcBef>
        <a:buFont typeface="Arial" panose="020B0604020202020204" pitchFamily="34" charset="0"/>
        <a:buNone/>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1828800" indent="0" algn="l" defTabSz="914400" rtl="0" eaLnBrk="1" latinLnBrk="0" hangingPunct="1">
        <a:lnSpc>
          <a:spcPct val="10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20BB609-EF92-42DB-836C-0699A590B5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40FA88D0-E295-4CF3-934C-6423EACEB0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Large mountains with sunlit summits">
            <a:extLst>
              <a:ext uri="{FF2B5EF4-FFF2-40B4-BE49-F238E27FC236}">
                <a16:creationId xmlns:a16="http://schemas.microsoft.com/office/drawing/2014/main" id="{9D09F696-F42A-405F-BB17-570C452A9541}"/>
              </a:ext>
            </a:extLst>
          </p:cNvPr>
          <p:cNvPicPr>
            <a:picLocks noChangeAspect="1"/>
          </p:cNvPicPr>
          <p:nvPr/>
        </p:nvPicPr>
        <p:blipFill rotWithShape="1">
          <a:blip r:embed="rId2">
            <a:alphaModFix amt="40000"/>
          </a:blip>
          <a:srcRect t="15709" r="-1" b="-1"/>
          <a:stretch/>
        </p:blipFill>
        <p:spPr>
          <a:xfrm>
            <a:off x="20" y="10"/>
            <a:ext cx="12188932" cy="6857990"/>
          </a:xfrm>
          <a:prstGeom prst="rect">
            <a:avLst/>
          </a:prstGeom>
        </p:spPr>
      </p:pic>
      <p:sp>
        <p:nvSpPr>
          <p:cNvPr id="2" name="Title 1">
            <a:extLst>
              <a:ext uri="{FF2B5EF4-FFF2-40B4-BE49-F238E27FC236}">
                <a16:creationId xmlns:a16="http://schemas.microsoft.com/office/drawing/2014/main" id="{68449CFC-0BE7-4EF1-9FF2-6F09FE8C33D2}"/>
              </a:ext>
            </a:extLst>
          </p:cNvPr>
          <p:cNvSpPr>
            <a:spLocks noGrp="1"/>
          </p:cNvSpPr>
          <p:nvPr>
            <p:ph type="ctrTitle"/>
          </p:nvPr>
        </p:nvSpPr>
        <p:spPr>
          <a:xfrm>
            <a:off x="482600" y="732032"/>
            <a:ext cx="6900839" cy="2736390"/>
          </a:xfrm>
        </p:spPr>
        <p:txBody>
          <a:bodyPr anchor="t">
            <a:normAutofit/>
          </a:bodyPr>
          <a:lstStyle/>
          <a:p>
            <a:r>
              <a:rPr lang="en-US" sz="8000" dirty="0">
                <a:solidFill>
                  <a:srgbClr val="FFFFFF"/>
                </a:solidFill>
              </a:rPr>
              <a:t>Contemporary</a:t>
            </a:r>
            <a:br>
              <a:rPr lang="en-US" sz="8000" dirty="0">
                <a:solidFill>
                  <a:srgbClr val="FFFFFF"/>
                </a:solidFill>
              </a:rPr>
            </a:br>
            <a:r>
              <a:rPr lang="en-US" sz="8000" dirty="0">
                <a:solidFill>
                  <a:srgbClr val="FFFFFF"/>
                </a:solidFill>
              </a:rPr>
              <a:t>Worship</a:t>
            </a:r>
          </a:p>
        </p:txBody>
      </p:sp>
      <p:sp>
        <p:nvSpPr>
          <p:cNvPr id="3" name="Subtitle 2">
            <a:extLst>
              <a:ext uri="{FF2B5EF4-FFF2-40B4-BE49-F238E27FC236}">
                <a16:creationId xmlns:a16="http://schemas.microsoft.com/office/drawing/2014/main" id="{AB74CAD8-377F-44A2-A533-42BD7BF406DD}"/>
              </a:ext>
            </a:extLst>
          </p:cNvPr>
          <p:cNvSpPr>
            <a:spLocks noGrp="1"/>
          </p:cNvSpPr>
          <p:nvPr>
            <p:ph type="subTitle" idx="1"/>
          </p:nvPr>
        </p:nvSpPr>
        <p:spPr>
          <a:xfrm>
            <a:off x="6596565" y="4201721"/>
            <a:ext cx="4986084" cy="1949813"/>
          </a:xfrm>
        </p:spPr>
        <p:txBody>
          <a:bodyPr anchor="b">
            <a:normAutofit/>
          </a:bodyPr>
          <a:lstStyle/>
          <a:p>
            <a:pPr algn="r"/>
            <a:r>
              <a:rPr lang="en-US" dirty="0">
                <a:solidFill>
                  <a:srgbClr val="FFFFFF"/>
                </a:solidFill>
              </a:rPr>
              <a:t>DUN  </a:t>
            </a:r>
            <a:r>
              <a:rPr lang="en-US" dirty="0" err="1">
                <a:solidFill>
                  <a:srgbClr val="FFFFFF"/>
                </a:solidFill>
              </a:rPr>
              <a:t>DUN</a:t>
            </a:r>
            <a:r>
              <a:rPr lang="en-US" dirty="0">
                <a:solidFill>
                  <a:srgbClr val="FFFFFF"/>
                </a:solidFill>
              </a:rPr>
              <a:t>  </a:t>
            </a:r>
            <a:r>
              <a:rPr lang="en-US" dirty="0" err="1">
                <a:solidFill>
                  <a:srgbClr val="FFFFFF"/>
                </a:solidFill>
              </a:rPr>
              <a:t>DUN</a:t>
            </a:r>
            <a:endParaRPr lang="en-US" dirty="0">
              <a:solidFill>
                <a:srgbClr val="FFFFFF"/>
              </a:solidFill>
            </a:endParaRPr>
          </a:p>
        </p:txBody>
      </p:sp>
      <p:cxnSp>
        <p:nvCxnSpPr>
          <p:cNvPr id="13" name="Straight Connector 12">
            <a:extLst>
              <a:ext uri="{FF2B5EF4-FFF2-40B4-BE49-F238E27FC236}">
                <a16:creationId xmlns:a16="http://schemas.microsoft.com/office/drawing/2014/main" id="{8F4E56A8-93D5-4BE3-AE61-84677331AD0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489855"/>
            <a:ext cx="11147071" cy="0"/>
          </a:xfrm>
          <a:prstGeom prst="line">
            <a:avLst/>
          </a:prstGeom>
          <a:ln w="28575">
            <a:solidFill>
              <a:srgbClr val="FFFFFF"/>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BD492A0C-1773-477B-83B5-C707CB05770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6368138"/>
            <a:ext cx="11147071" cy="0"/>
          </a:xfrm>
          <a:prstGeom prst="line">
            <a:avLst/>
          </a:prstGeom>
          <a:ln w="28575">
            <a:solidFill>
              <a:srgbClr val="FFFFFF"/>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6403192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FD828C7-0A0D-48D6-8227-346303BC4940}"/>
              </a:ext>
            </a:extLst>
          </p:cNvPr>
          <p:cNvSpPr txBox="1"/>
          <p:nvPr/>
        </p:nvSpPr>
        <p:spPr>
          <a:xfrm>
            <a:off x="865517" y="707366"/>
            <a:ext cx="10460966" cy="523220"/>
          </a:xfrm>
          <a:prstGeom prst="rect">
            <a:avLst/>
          </a:prstGeom>
          <a:noFill/>
        </p:spPr>
        <p:txBody>
          <a:bodyPr wrap="square" rtlCol="0">
            <a:spAutoFit/>
          </a:bodyPr>
          <a:lstStyle/>
          <a:p>
            <a:r>
              <a:rPr lang="en-US" sz="2800" dirty="0"/>
              <a:t>Contemporary Worship</a:t>
            </a:r>
          </a:p>
        </p:txBody>
      </p:sp>
      <p:sp>
        <p:nvSpPr>
          <p:cNvPr id="2" name="TextBox 1">
            <a:extLst>
              <a:ext uri="{FF2B5EF4-FFF2-40B4-BE49-F238E27FC236}">
                <a16:creationId xmlns:a16="http://schemas.microsoft.com/office/drawing/2014/main" id="{A4944856-B6E3-4105-B871-CCC83A08C7C1}"/>
              </a:ext>
            </a:extLst>
          </p:cNvPr>
          <p:cNvSpPr txBox="1"/>
          <p:nvPr/>
        </p:nvSpPr>
        <p:spPr>
          <a:xfrm>
            <a:off x="1017917" y="1633268"/>
            <a:ext cx="9972136" cy="4832092"/>
          </a:xfrm>
          <a:prstGeom prst="rect">
            <a:avLst/>
          </a:prstGeom>
          <a:noFill/>
        </p:spPr>
        <p:txBody>
          <a:bodyPr wrap="square" rtlCol="0">
            <a:spAutoFit/>
          </a:bodyPr>
          <a:lstStyle/>
          <a:p>
            <a:r>
              <a:rPr lang="en-US" b="1" dirty="0"/>
              <a:t>Strengths</a:t>
            </a:r>
          </a:p>
          <a:p>
            <a:endParaRPr lang="en-US" dirty="0"/>
          </a:p>
          <a:p>
            <a:r>
              <a:rPr lang="en-US" dirty="0"/>
              <a:t>	</a:t>
            </a:r>
            <a:r>
              <a:rPr lang="en-US" sz="2000" dirty="0"/>
              <a:t>Music appeals to a broad age range.</a:t>
            </a:r>
          </a:p>
          <a:p>
            <a:endParaRPr lang="en-US" sz="2000" dirty="0"/>
          </a:p>
          <a:p>
            <a:r>
              <a:rPr lang="en-US" sz="2000" dirty="0"/>
              <a:t>	Often more variety in music and worship flow.</a:t>
            </a:r>
          </a:p>
          <a:p>
            <a:endParaRPr lang="en-US" sz="2000" dirty="0"/>
          </a:p>
          <a:p>
            <a:r>
              <a:rPr lang="en-US" sz="2000" dirty="0"/>
              <a:t>	Personal and emotional connection to music - based on experience.</a:t>
            </a:r>
          </a:p>
          <a:p>
            <a:endParaRPr lang="en-US" sz="2000" dirty="0"/>
          </a:p>
          <a:p>
            <a:r>
              <a:rPr lang="en-US" sz="2000" dirty="0"/>
              <a:t>	Refrains are memorable and singable.</a:t>
            </a:r>
          </a:p>
          <a:p>
            <a:endParaRPr lang="en-US" sz="2000" dirty="0"/>
          </a:p>
          <a:p>
            <a:r>
              <a:rPr lang="en-US" sz="2000" dirty="0"/>
              <a:t>	Creates an opportunity for unchurched or de-churched to worship in their    		musical 	vernacular.</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2974545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065788A-F1B5-4341-BA5D-75F91D821BB1}"/>
              </a:ext>
            </a:extLst>
          </p:cNvPr>
          <p:cNvSpPr txBox="1"/>
          <p:nvPr/>
        </p:nvSpPr>
        <p:spPr>
          <a:xfrm>
            <a:off x="948906" y="816634"/>
            <a:ext cx="10351698" cy="1138773"/>
          </a:xfrm>
          <a:prstGeom prst="rect">
            <a:avLst/>
          </a:prstGeom>
          <a:noFill/>
        </p:spPr>
        <p:txBody>
          <a:bodyPr wrap="square" rtlCol="0">
            <a:spAutoFit/>
          </a:bodyPr>
          <a:lstStyle/>
          <a:p>
            <a:pPr algn="r"/>
            <a:r>
              <a:rPr lang="en-US" sz="2400" b="1" dirty="0"/>
              <a:t>Weaknesses</a:t>
            </a:r>
          </a:p>
          <a:p>
            <a:pPr algn="r"/>
            <a:endParaRPr lang="en-US" sz="2400" b="1" dirty="0"/>
          </a:p>
          <a:p>
            <a:endParaRPr lang="en-US" sz="2000" dirty="0"/>
          </a:p>
        </p:txBody>
      </p:sp>
    </p:spTree>
    <p:extLst>
      <p:ext uri="{BB962C8B-B14F-4D97-AF65-F5344CB8AC3E}">
        <p14:creationId xmlns:p14="http://schemas.microsoft.com/office/powerpoint/2010/main" val="20426518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065788A-F1B5-4341-BA5D-75F91D821BB1}"/>
              </a:ext>
            </a:extLst>
          </p:cNvPr>
          <p:cNvSpPr txBox="1"/>
          <p:nvPr/>
        </p:nvSpPr>
        <p:spPr>
          <a:xfrm>
            <a:off x="948906" y="816634"/>
            <a:ext cx="10351698" cy="1138773"/>
          </a:xfrm>
          <a:prstGeom prst="rect">
            <a:avLst/>
          </a:prstGeom>
          <a:noFill/>
        </p:spPr>
        <p:txBody>
          <a:bodyPr wrap="square" rtlCol="0">
            <a:spAutoFit/>
          </a:bodyPr>
          <a:lstStyle/>
          <a:p>
            <a:pPr algn="r"/>
            <a:r>
              <a:rPr lang="en-US" sz="2400" b="1" dirty="0"/>
              <a:t>Weaknesses</a:t>
            </a:r>
          </a:p>
          <a:p>
            <a:pPr algn="r"/>
            <a:endParaRPr lang="en-US" sz="2400" b="1" dirty="0"/>
          </a:p>
          <a:p>
            <a:r>
              <a:rPr lang="en-US" sz="2000" dirty="0"/>
              <a:t>Songs can lose appeal quickly – become dated</a:t>
            </a:r>
          </a:p>
        </p:txBody>
      </p:sp>
    </p:spTree>
    <p:extLst>
      <p:ext uri="{BB962C8B-B14F-4D97-AF65-F5344CB8AC3E}">
        <p14:creationId xmlns:p14="http://schemas.microsoft.com/office/powerpoint/2010/main" val="11326608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065788A-F1B5-4341-BA5D-75F91D821BB1}"/>
              </a:ext>
            </a:extLst>
          </p:cNvPr>
          <p:cNvSpPr txBox="1"/>
          <p:nvPr/>
        </p:nvSpPr>
        <p:spPr>
          <a:xfrm>
            <a:off x="948906" y="816634"/>
            <a:ext cx="10351698" cy="1754326"/>
          </a:xfrm>
          <a:prstGeom prst="rect">
            <a:avLst/>
          </a:prstGeom>
          <a:noFill/>
        </p:spPr>
        <p:txBody>
          <a:bodyPr wrap="square" rtlCol="0">
            <a:spAutoFit/>
          </a:bodyPr>
          <a:lstStyle/>
          <a:p>
            <a:pPr algn="r"/>
            <a:r>
              <a:rPr lang="en-US" sz="2400" b="1" dirty="0"/>
              <a:t>Weaknesses</a:t>
            </a:r>
          </a:p>
          <a:p>
            <a:pPr algn="r"/>
            <a:endParaRPr lang="en-US" sz="2400" b="1" dirty="0"/>
          </a:p>
          <a:p>
            <a:r>
              <a:rPr lang="en-US" sz="2000" dirty="0"/>
              <a:t>Songs can lose appeal quickly – become dated</a:t>
            </a:r>
          </a:p>
          <a:p>
            <a:endParaRPr lang="en-US" sz="2000" dirty="0"/>
          </a:p>
          <a:p>
            <a:r>
              <a:rPr lang="en-US" sz="2000" dirty="0"/>
              <a:t>Possible unbalanced emphasis on effect of worship.</a:t>
            </a:r>
          </a:p>
        </p:txBody>
      </p:sp>
    </p:spTree>
    <p:extLst>
      <p:ext uri="{BB962C8B-B14F-4D97-AF65-F5344CB8AC3E}">
        <p14:creationId xmlns:p14="http://schemas.microsoft.com/office/powerpoint/2010/main" val="32772353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065788A-F1B5-4341-BA5D-75F91D821BB1}"/>
              </a:ext>
            </a:extLst>
          </p:cNvPr>
          <p:cNvSpPr txBox="1"/>
          <p:nvPr/>
        </p:nvSpPr>
        <p:spPr>
          <a:xfrm>
            <a:off x="948906" y="816634"/>
            <a:ext cx="10351698" cy="2369880"/>
          </a:xfrm>
          <a:prstGeom prst="rect">
            <a:avLst/>
          </a:prstGeom>
          <a:noFill/>
        </p:spPr>
        <p:txBody>
          <a:bodyPr wrap="square" rtlCol="0">
            <a:spAutoFit/>
          </a:bodyPr>
          <a:lstStyle/>
          <a:p>
            <a:pPr algn="r"/>
            <a:r>
              <a:rPr lang="en-US" sz="2400" b="1" dirty="0"/>
              <a:t>Weaknesses</a:t>
            </a:r>
          </a:p>
          <a:p>
            <a:pPr algn="r"/>
            <a:endParaRPr lang="en-US" sz="2400" b="1" dirty="0"/>
          </a:p>
          <a:p>
            <a:r>
              <a:rPr lang="en-US" sz="2000" dirty="0"/>
              <a:t>Songs can lose appeal quickly – become dated</a:t>
            </a:r>
          </a:p>
          <a:p>
            <a:endParaRPr lang="en-US" sz="2000" dirty="0"/>
          </a:p>
          <a:p>
            <a:r>
              <a:rPr lang="en-US" sz="2000" dirty="0"/>
              <a:t>Possible unbalanced emphasis on effect of worship.</a:t>
            </a:r>
          </a:p>
          <a:p>
            <a:endParaRPr lang="en-US" sz="2000" dirty="0"/>
          </a:p>
          <a:p>
            <a:r>
              <a:rPr lang="en-US" sz="2000" dirty="0"/>
              <a:t>Music may be unfamiliar.</a:t>
            </a:r>
          </a:p>
        </p:txBody>
      </p:sp>
    </p:spTree>
    <p:extLst>
      <p:ext uri="{BB962C8B-B14F-4D97-AF65-F5344CB8AC3E}">
        <p14:creationId xmlns:p14="http://schemas.microsoft.com/office/powerpoint/2010/main" val="21272522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065788A-F1B5-4341-BA5D-75F91D821BB1}"/>
              </a:ext>
            </a:extLst>
          </p:cNvPr>
          <p:cNvSpPr txBox="1"/>
          <p:nvPr/>
        </p:nvSpPr>
        <p:spPr>
          <a:xfrm>
            <a:off x="948906" y="816634"/>
            <a:ext cx="10351698" cy="3293209"/>
          </a:xfrm>
          <a:prstGeom prst="rect">
            <a:avLst/>
          </a:prstGeom>
          <a:noFill/>
        </p:spPr>
        <p:txBody>
          <a:bodyPr wrap="square" rtlCol="0">
            <a:spAutoFit/>
          </a:bodyPr>
          <a:lstStyle/>
          <a:p>
            <a:pPr algn="r"/>
            <a:r>
              <a:rPr lang="en-US" sz="2400" b="1" dirty="0"/>
              <a:t>Weaknesses</a:t>
            </a:r>
          </a:p>
          <a:p>
            <a:pPr algn="r"/>
            <a:endParaRPr lang="en-US" sz="2400" b="1" dirty="0"/>
          </a:p>
          <a:p>
            <a:r>
              <a:rPr lang="en-US" sz="2000" dirty="0"/>
              <a:t>Songs can lose appeal quickly – become dated</a:t>
            </a:r>
          </a:p>
          <a:p>
            <a:endParaRPr lang="en-US" sz="2000" dirty="0"/>
          </a:p>
          <a:p>
            <a:r>
              <a:rPr lang="en-US" sz="2000" dirty="0"/>
              <a:t>Possible unbalanced emphasis on effect of worship.</a:t>
            </a:r>
          </a:p>
          <a:p>
            <a:endParaRPr lang="en-US" sz="2000" dirty="0"/>
          </a:p>
          <a:p>
            <a:r>
              <a:rPr lang="en-US" sz="2000" dirty="0"/>
              <a:t>Music may be unfamiliar.</a:t>
            </a:r>
          </a:p>
          <a:p>
            <a:endParaRPr lang="en-US" sz="2000" dirty="0"/>
          </a:p>
          <a:p>
            <a:r>
              <a:rPr lang="en-US" sz="2000" dirty="0"/>
              <a:t>Text can be doctrinally weak, or focus more on melody than text.  (We can’t let our theology be driven by contemporary song writers)</a:t>
            </a:r>
          </a:p>
        </p:txBody>
      </p:sp>
    </p:spTree>
    <p:extLst>
      <p:ext uri="{BB962C8B-B14F-4D97-AF65-F5344CB8AC3E}">
        <p14:creationId xmlns:p14="http://schemas.microsoft.com/office/powerpoint/2010/main" val="4304309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065788A-F1B5-4341-BA5D-75F91D821BB1}"/>
              </a:ext>
            </a:extLst>
          </p:cNvPr>
          <p:cNvSpPr txBox="1"/>
          <p:nvPr/>
        </p:nvSpPr>
        <p:spPr>
          <a:xfrm>
            <a:off x="948906" y="816634"/>
            <a:ext cx="10351698" cy="3908762"/>
          </a:xfrm>
          <a:prstGeom prst="rect">
            <a:avLst/>
          </a:prstGeom>
          <a:noFill/>
        </p:spPr>
        <p:txBody>
          <a:bodyPr wrap="square" rtlCol="0">
            <a:spAutoFit/>
          </a:bodyPr>
          <a:lstStyle/>
          <a:p>
            <a:pPr algn="r"/>
            <a:r>
              <a:rPr lang="en-US" sz="2400" b="1" dirty="0"/>
              <a:t>Weaknesses</a:t>
            </a:r>
          </a:p>
          <a:p>
            <a:pPr algn="r"/>
            <a:endParaRPr lang="en-US" sz="2400" b="1" dirty="0"/>
          </a:p>
          <a:p>
            <a:r>
              <a:rPr lang="en-US" sz="2000" dirty="0"/>
              <a:t>Songs can lose appeal quickly – become dated</a:t>
            </a:r>
          </a:p>
          <a:p>
            <a:endParaRPr lang="en-US" sz="2000" dirty="0"/>
          </a:p>
          <a:p>
            <a:r>
              <a:rPr lang="en-US" sz="2000" dirty="0"/>
              <a:t>Possible unbalanced emphasis on effect of worship.</a:t>
            </a:r>
          </a:p>
          <a:p>
            <a:endParaRPr lang="en-US" sz="2000" dirty="0"/>
          </a:p>
          <a:p>
            <a:r>
              <a:rPr lang="en-US" sz="2000" dirty="0"/>
              <a:t>Music may be unfamiliar.</a:t>
            </a:r>
          </a:p>
          <a:p>
            <a:endParaRPr lang="en-US" sz="2000" dirty="0"/>
          </a:p>
          <a:p>
            <a:r>
              <a:rPr lang="en-US" sz="2000" dirty="0"/>
              <a:t>Text can be doctrinally weak, or focus more on melody than text.  (We can’t let our theology be driven by contemporary song writers)</a:t>
            </a:r>
          </a:p>
          <a:p>
            <a:endParaRPr lang="en-US" sz="2000" dirty="0"/>
          </a:p>
          <a:p>
            <a:r>
              <a:rPr lang="en-US" sz="2000" dirty="0"/>
              <a:t>Text can center more on the individual than on Christ.</a:t>
            </a:r>
          </a:p>
        </p:txBody>
      </p:sp>
    </p:spTree>
    <p:extLst>
      <p:ext uri="{BB962C8B-B14F-4D97-AF65-F5344CB8AC3E}">
        <p14:creationId xmlns:p14="http://schemas.microsoft.com/office/powerpoint/2010/main" val="23834912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065788A-F1B5-4341-BA5D-75F91D821BB1}"/>
              </a:ext>
            </a:extLst>
          </p:cNvPr>
          <p:cNvSpPr txBox="1"/>
          <p:nvPr/>
        </p:nvSpPr>
        <p:spPr>
          <a:xfrm>
            <a:off x="948906" y="816634"/>
            <a:ext cx="10351698" cy="4524315"/>
          </a:xfrm>
          <a:prstGeom prst="rect">
            <a:avLst/>
          </a:prstGeom>
          <a:noFill/>
        </p:spPr>
        <p:txBody>
          <a:bodyPr wrap="square" rtlCol="0">
            <a:spAutoFit/>
          </a:bodyPr>
          <a:lstStyle/>
          <a:p>
            <a:pPr algn="r"/>
            <a:r>
              <a:rPr lang="en-US" sz="2400" b="1" dirty="0"/>
              <a:t>Weaknesses</a:t>
            </a:r>
          </a:p>
          <a:p>
            <a:pPr algn="r"/>
            <a:endParaRPr lang="en-US" sz="2400" b="1" dirty="0"/>
          </a:p>
          <a:p>
            <a:r>
              <a:rPr lang="en-US" sz="2000" dirty="0"/>
              <a:t>Songs can lose appeal quickly – become dated</a:t>
            </a:r>
          </a:p>
          <a:p>
            <a:endParaRPr lang="en-US" sz="2000" dirty="0"/>
          </a:p>
          <a:p>
            <a:r>
              <a:rPr lang="en-US" sz="2000" dirty="0"/>
              <a:t>Possible unbalanced emphasis on effect of worship.</a:t>
            </a:r>
          </a:p>
          <a:p>
            <a:endParaRPr lang="en-US" sz="2000" dirty="0"/>
          </a:p>
          <a:p>
            <a:r>
              <a:rPr lang="en-US" sz="2000" dirty="0"/>
              <a:t>Music may be unfamiliar.</a:t>
            </a:r>
          </a:p>
          <a:p>
            <a:endParaRPr lang="en-US" sz="2000" dirty="0"/>
          </a:p>
          <a:p>
            <a:r>
              <a:rPr lang="en-US" sz="2000" dirty="0"/>
              <a:t>Text can be doctrinally weak, or focus more on melody than text.  (We can’t let our theology be driven by contemporary song writers)</a:t>
            </a:r>
          </a:p>
          <a:p>
            <a:endParaRPr lang="en-US" sz="2000" dirty="0"/>
          </a:p>
          <a:p>
            <a:r>
              <a:rPr lang="en-US" sz="2000" dirty="0"/>
              <a:t>Text can center more on the individual than on Christ.</a:t>
            </a:r>
          </a:p>
          <a:p>
            <a:endParaRPr lang="en-US" sz="2000" dirty="0"/>
          </a:p>
          <a:p>
            <a:r>
              <a:rPr lang="en-US" sz="2000" dirty="0"/>
              <a:t>Worship may lose intentional liturgical flow and significance.</a:t>
            </a:r>
          </a:p>
        </p:txBody>
      </p:sp>
    </p:spTree>
    <p:extLst>
      <p:ext uri="{BB962C8B-B14F-4D97-AF65-F5344CB8AC3E}">
        <p14:creationId xmlns:p14="http://schemas.microsoft.com/office/powerpoint/2010/main" val="25580919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065788A-F1B5-4341-BA5D-75F91D821BB1}"/>
              </a:ext>
            </a:extLst>
          </p:cNvPr>
          <p:cNvSpPr txBox="1"/>
          <p:nvPr/>
        </p:nvSpPr>
        <p:spPr>
          <a:xfrm>
            <a:off x="948906" y="816634"/>
            <a:ext cx="10351698" cy="5139869"/>
          </a:xfrm>
          <a:prstGeom prst="rect">
            <a:avLst/>
          </a:prstGeom>
          <a:noFill/>
        </p:spPr>
        <p:txBody>
          <a:bodyPr wrap="square" rtlCol="0">
            <a:spAutoFit/>
          </a:bodyPr>
          <a:lstStyle/>
          <a:p>
            <a:pPr algn="r"/>
            <a:r>
              <a:rPr lang="en-US" sz="2400" b="1" dirty="0"/>
              <a:t>Weaknesses</a:t>
            </a:r>
          </a:p>
          <a:p>
            <a:pPr algn="r"/>
            <a:endParaRPr lang="en-US" sz="2400" b="1" dirty="0"/>
          </a:p>
          <a:p>
            <a:r>
              <a:rPr lang="en-US" sz="2000" dirty="0"/>
              <a:t>Songs can lose appeal quickly – become dated</a:t>
            </a:r>
          </a:p>
          <a:p>
            <a:endParaRPr lang="en-US" sz="2000" dirty="0"/>
          </a:p>
          <a:p>
            <a:r>
              <a:rPr lang="en-US" sz="2000" dirty="0"/>
              <a:t>Possible unbalanced emphasis on effect of worship.</a:t>
            </a:r>
          </a:p>
          <a:p>
            <a:endParaRPr lang="en-US" sz="2000" dirty="0"/>
          </a:p>
          <a:p>
            <a:r>
              <a:rPr lang="en-US" sz="2000" dirty="0"/>
              <a:t>Music may be unfamiliar.</a:t>
            </a:r>
          </a:p>
          <a:p>
            <a:endParaRPr lang="en-US" sz="2000" dirty="0"/>
          </a:p>
          <a:p>
            <a:r>
              <a:rPr lang="en-US" sz="2000" dirty="0"/>
              <a:t>Text can be doctrinally weak, or focus more on melody than text.  (We can’t let our theology be driven by contemporary song writers)</a:t>
            </a:r>
          </a:p>
          <a:p>
            <a:endParaRPr lang="en-US" sz="2000" dirty="0"/>
          </a:p>
          <a:p>
            <a:r>
              <a:rPr lang="en-US" sz="2000" dirty="0"/>
              <a:t>Text can center more on the individual than on Christ.</a:t>
            </a:r>
          </a:p>
          <a:p>
            <a:endParaRPr lang="en-US" sz="2000" dirty="0"/>
          </a:p>
          <a:p>
            <a:r>
              <a:rPr lang="en-US" sz="2000" dirty="0"/>
              <a:t>Worship may lose intentional liturgical flow and significance.</a:t>
            </a:r>
          </a:p>
          <a:p>
            <a:endParaRPr lang="en-US" sz="2000" dirty="0"/>
          </a:p>
          <a:p>
            <a:r>
              <a:rPr lang="en-US" sz="2000" dirty="0"/>
              <a:t>Healthy reverence can be sacrificed for congregational comfort.</a:t>
            </a:r>
          </a:p>
        </p:txBody>
      </p:sp>
    </p:spTree>
    <p:extLst>
      <p:ext uri="{BB962C8B-B14F-4D97-AF65-F5344CB8AC3E}">
        <p14:creationId xmlns:p14="http://schemas.microsoft.com/office/powerpoint/2010/main" val="15088454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A515A46-6379-406D-9915-E789A340C594}"/>
              </a:ext>
            </a:extLst>
          </p:cNvPr>
          <p:cNvSpPr txBox="1"/>
          <p:nvPr/>
        </p:nvSpPr>
        <p:spPr>
          <a:xfrm>
            <a:off x="626853" y="810883"/>
            <a:ext cx="4065917" cy="461665"/>
          </a:xfrm>
          <a:prstGeom prst="rect">
            <a:avLst/>
          </a:prstGeom>
          <a:noFill/>
        </p:spPr>
        <p:txBody>
          <a:bodyPr wrap="square" rtlCol="0">
            <a:spAutoFit/>
          </a:bodyPr>
          <a:lstStyle/>
          <a:p>
            <a:r>
              <a:rPr lang="en-US" sz="2400" b="1" dirty="0"/>
              <a:t>Contemporary Worship</a:t>
            </a:r>
          </a:p>
        </p:txBody>
      </p:sp>
    </p:spTree>
    <p:extLst>
      <p:ext uri="{BB962C8B-B14F-4D97-AF65-F5344CB8AC3E}">
        <p14:creationId xmlns:p14="http://schemas.microsoft.com/office/powerpoint/2010/main" val="328142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FD828C7-0A0D-48D6-8227-346303BC4940}"/>
              </a:ext>
            </a:extLst>
          </p:cNvPr>
          <p:cNvSpPr txBox="1"/>
          <p:nvPr/>
        </p:nvSpPr>
        <p:spPr>
          <a:xfrm>
            <a:off x="865517" y="707366"/>
            <a:ext cx="10460966" cy="523220"/>
          </a:xfrm>
          <a:prstGeom prst="rect">
            <a:avLst/>
          </a:prstGeom>
          <a:noFill/>
        </p:spPr>
        <p:txBody>
          <a:bodyPr wrap="square" rtlCol="0">
            <a:spAutoFit/>
          </a:bodyPr>
          <a:lstStyle/>
          <a:p>
            <a:r>
              <a:rPr lang="en-US" sz="2800" dirty="0"/>
              <a:t>Contemporary Worship</a:t>
            </a:r>
          </a:p>
        </p:txBody>
      </p:sp>
    </p:spTree>
    <p:extLst>
      <p:ext uri="{BB962C8B-B14F-4D97-AF65-F5344CB8AC3E}">
        <p14:creationId xmlns:p14="http://schemas.microsoft.com/office/powerpoint/2010/main" val="30966155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A515A46-6379-406D-9915-E789A340C594}"/>
              </a:ext>
            </a:extLst>
          </p:cNvPr>
          <p:cNvSpPr txBox="1"/>
          <p:nvPr/>
        </p:nvSpPr>
        <p:spPr>
          <a:xfrm>
            <a:off x="626853" y="810883"/>
            <a:ext cx="4065917" cy="461665"/>
          </a:xfrm>
          <a:prstGeom prst="rect">
            <a:avLst/>
          </a:prstGeom>
          <a:noFill/>
        </p:spPr>
        <p:txBody>
          <a:bodyPr wrap="square" rtlCol="0">
            <a:spAutoFit/>
          </a:bodyPr>
          <a:lstStyle/>
          <a:p>
            <a:r>
              <a:rPr lang="en-US" sz="2400" b="1" dirty="0"/>
              <a:t>Contemporary Worship</a:t>
            </a:r>
          </a:p>
        </p:txBody>
      </p:sp>
      <p:sp>
        <p:nvSpPr>
          <p:cNvPr id="2" name="TextBox 1">
            <a:extLst>
              <a:ext uri="{FF2B5EF4-FFF2-40B4-BE49-F238E27FC236}">
                <a16:creationId xmlns:a16="http://schemas.microsoft.com/office/drawing/2014/main" id="{232A759F-481B-4FDE-B430-3471274FEFDD}"/>
              </a:ext>
            </a:extLst>
          </p:cNvPr>
          <p:cNvSpPr txBox="1"/>
          <p:nvPr/>
        </p:nvSpPr>
        <p:spPr>
          <a:xfrm>
            <a:off x="736120" y="2748951"/>
            <a:ext cx="10616241" cy="1200329"/>
          </a:xfrm>
          <a:prstGeom prst="rect">
            <a:avLst/>
          </a:prstGeom>
          <a:noFill/>
        </p:spPr>
        <p:txBody>
          <a:bodyPr wrap="square" rtlCol="0">
            <a:spAutoFit/>
          </a:bodyPr>
          <a:lstStyle/>
          <a:p>
            <a:r>
              <a:rPr lang="en-US" sz="3600" dirty="0"/>
              <a:t>How can we be Lutheran and worship in a contemporary style?</a:t>
            </a:r>
          </a:p>
        </p:txBody>
      </p:sp>
    </p:spTree>
    <p:extLst>
      <p:ext uri="{BB962C8B-B14F-4D97-AF65-F5344CB8AC3E}">
        <p14:creationId xmlns:p14="http://schemas.microsoft.com/office/powerpoint/2010/main" val="34866834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A515A46-6379-406D-9915-E789A340C594}"/>
              </a:ext>
            </a:extLst>
          </p:cNvPr>
          <p:cNvSpPr txBox="1"/>
          <p:nvPr/>
        </p:nvSpPr>
        <p:spPr>
          <a:xfrm>
            <a:off x="626853" y="810883"/>
            <a:ext cx="4065917" cy="461665"/>
          </a:xfrm>
          <a:prstGeom prst="rect">
            <a:avLst/>
          </a:prstGeom>
          <a:noFill/>
        </p:spPr>
        <p:txBody>
          <a:bodyPr wrap="square" rtlCol="0">
            <a:spAutoFit/>
          </a:bodyPr>
          <a:lstStyle/>
          <a:p>
            <a:r>
              <a:rPr lang="en-US" sz="2400" b="1" dirty="0"/>
              <a:t>Contemporary Worship</a:t>
            </a:r>
          </a:p>
        </p:txBody>
      </p:sp>
      <p:sp>
        <p:nvSpPr>
          <p:cNvPr id="2" name="TextBox 1">
            <a:extLst>
              <a:ext uri="{FF2B5EF4-FFF2-40B4-BE49-F238E27FC236}">
                <a16:creationId xmlns:a16="http://schemas.microsoft.com/office/drawing/2014/main" id="{BA99D5AD-E1C4-4EEF-8E3D-97AA0B29414C}"/>
              </a:ext>
            </a:extLst>
          </p:cNvPr>
          <p:cNvSpPr txBox="1"/>
          <p:nvPr/>
        </p:nvSpPr>
        <p:spPr>
          <a:xfrm>
            <a:off x="1224951" y="1874808"/>
            <a:ext cx="9523562" cy="4185761"/>
          </a:xfrm>
          <a:prstGeom prst="rect">
            <a:avLst/>
          </a:prstGeom>
          <a:noFill/>
        </p:spPr>
        <p:txBody>
          <a:bodyPr wrap="square" rtlCol="0">
            <a:spAutoFit/>
          </a:bodyPr>
          <a:lstStyle/>
          <a:p>
            <a:r>
              <a:rPr lang="en-US" sz="2400" b="1" i="1" dirty="0"/>
              <a:t>ELW – Introduction  2006</a:t>
            </a:r>
          </a:p>
          <a:p>
            <a:endParaRPr lang="en-US" dirty="0"/>
          </a:p>
          <a:p>
            <a:r>
              <a:rPr lang="en-US" sz="2800" i="1" dirty="0"/>
              <a:t>Evangelical Lutheran Worship </a:t>
            </a:r>
            <a:r>
              <a:rPr lang="en-US" sz="2800" dirty="0"/>
              <a:t>continues to emphasize that “freedom and flexibility in worship is a Lutheran inheritance, and there is room for ample variety in ceremony, music, and liturgical form.</a:t>
            </a:r>
          </a:p>
          <a:p>
            <a:endParaRPr lang="en-US" sz="2800" dirty="0"/>
          </a:p>
          <a:p>
            <a:r>
              <a:rPr lang="en-US" sz="2800" dirty="0"/>
              <a:t>And through its design and through a variety of interpretive materials herein, it seeks to make more transparent the principle of fostering unity without imposing uniformity.</a:t>
            </a:r>
          </a:p>
        </p:txBody>
      </p:sp>
    </p:spTree>
    <p:extLst>
      <p:ext uri="{BB962C8B-B14F-4D97-AF65-F5344CB8AC3E}">
        <p14:creationId xmlns:p14="http://schemas.microsoft.com/office/powerpoint/2010/main" val="27297682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A515A46-6379-406D-9915-E789A340C594}"/>
              </a:ext>
            </a:extLst>
          </p:cNvPr>
          <p:cNvSpPr txBox="1"/>
          <p:nvPr/>
        </p:nvSpPr>
        <p:spPr>
          <a:xfrm>
            <a:off x="626853" y="810883"/>
            <a:ext cx="4065917" cy="461665"/>
          </a:xfrm>
          <a:prstGeom prst="rect">
            <a:avLst/>
          </a:prstGeom>
          <a:noFill/>
        </p:spPr>
        <p:txBody>
          <a:bodyPr wrap="square" rtlCol="0">
            <a:spAutoFit/>
          </a:bodyPr>
          <a:lstStyle/>
          <a:p>
            <a:r>
              <a:rPr lang="en-US" sz="2400" b="1" dirty="0"/>
              <a:t>Contemporary Worship</a:t>
            </a:r>
          </a:p>
        </p:txBody>
      </p:sp>
      <p:sp>
        <p:nvSpPr>
          <p:cNvPr id="2" name="TextBox 1">
            <a:extLst>
              <a:ext uri="{FF2B5EF4-FFF2-40B4-BE49-F238E27FC236}">
                <a16:creationId xmlns:a16="http://schemas.microsoft.com/office/drawing/2014/main" id="{9665C4F8-561C-48FC-9D63-0B0BB8D42D3D}"/>
              </a:ext>
            </a:extLst>
          </p:cNvPr>
          <p:cNvSpPr txBox="1"/>
          <p:nvPr/>
        </p:nvSpPr>
        <p:spPr>
          <a:xfrm>
            <a:off x="730370" y="1598762"/>
            <a:ext cx="10731260" cy="369332"/>
          </a:xfrm>
          <a:prstGeom prst="rect">
            <a:avLst/>
          </a:prstGeom>
          <a:noFill/>
        </p:spPr>
        <p:txBody>
          <a:bodyPr wrap="square" rtlCol="0">
            <a:spAutoFit/>
          </a:bodyPr>
          <a:lstStyle/>
          <a:p>
            <a:r>
              <a:rPr lang="en-US" dirty="0"/>
              <a:t>1. Follow the same purposeful flow as our liturgical worship. (Grounded in the Word)</a:t>
            </a:r>
          </a:p>
        </p:txBody>
      </p:sp>
    </p:spTree>
    <p:extLst>
      <p:ext uri="{BB962C8B-B14F-4D97-AF65-F5344CB8AC3E}">
        <p14:creationId xmlns:p14="http://schemas.microsoft.com/office/powerpoint/2010/main" val="5876514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A515A46-6379-406D-9915-E789A340C594}"/>
              </a:ext>
            </a:extLst>
          </p:cNvPr>
          <p:cNvSpPr txBox="1"/>
          <p:nvPr/>
        </p:nvSpPr>
        <p:spPr>
          <a:xfrm>
            <a:off x="626853" y="810883"/>
            <a:ext cx="4065917" cy="461665"/>
          </a:xfrm>
          <a:prstGeom prst="rect">
            <a:avLst/>
          </a:prstGeom>
          <a:noFill/>
        </p:spPr>
        <p:txBody>
          <a:bodyPr wrap="square" rtlCol="0">
            <a:spAutoFit/>
          </a:bodyPr>
          <a:lstStyle/>
          <a:p>
            <a:r>
              <a:rPr lang="en-US" sz="2400" b="1" dirty="0"/>
              <a:t>Contemporary Worship</a:t>
            </a:r>
          </a:p>
        </p:txBody>
      </p:sp>
      <p:sp>
        <p:nvSpPr>
          <p:cNvPr id="2" name="TextBox 1">
            <a:extLst>
              <a:ext uri="{FF2B5EF4-FFF2-40B4-BE49-F238E27FC236}">
                <a16:creationId xmlns:a16="http://schemas.microsoft.com/office/drawing/2014/main" id="{9665C4F8-561C-48FC-9D63-0B0BB8D42D3D}"/>
              </a:ext>
            </a:extLst>
          </p:cNvPr>
          <p:cNvSpPr txBox="1"/>
          <p:nvPr/>
        </p:nvSpPr>
        <p:spPr>
          <a:xfrm>
            <a:off x="730370" y="1598762"/>
            <a:ext cx="10731260" cy="1200329"/>
          </a:xfrm>
          <a:prstGeom prst="rect">
            <a:avLst/>
          </a:prstGeom>
          <a:noFill/>
        </p:spPr>
        <p:txBody>
          <a:bodyPr wrap="square" rtlCol="0">
            <a:spAutoFit/>
          </a:bodyPr>
          <a:lstStyle/>
          <a:p>
            <a:pPr marL="342900" indent="-342900">
              <a:buAutoNum type="arabicPeriod"/>
            </a:pPr>
            <a:r>
              <a:rPr lang="en-US" dirty="0"/>
              <a:t>Follow the same purposeful flow as our liturgical worship. (Grounded in the Word)</a:t>
            </a:r>
          </a:p>
          <a:p>
            <a:pPr marL="342900" indent="-342900">
              <a:buAutoNum type="arabicPeriod"/>
            </a:pPr>
            <a:endParaRPr lang="en-US" dirty="0"/>
          </a:p>
          <a:p>
            <a:r>
              <a:rPr lang="en-US" b="1" dirty="0"/>
              <a:t>	GATHER – </a:t>
            </a:r>
            <a:r>
              <a:rPr lang="en-US" dirty="0"/>
              <a:t>Opening songs of worship and praise. Welcome. Prayer. Confession and Forgiveness (here or prior to communion), passing/waiving of the peace. Baptism. Call to Worship. others	</a:t>
            </a:r>
          </a:p>
        </p:txBody>
      </p:sp>
    </p:spTree>
    <p:extLst>
      <p:ext uri="{BB962C8B-B14F-4D97-AF65-F5344CB8AC3E}">
        <p14:creationId xmlns:p14="http://schemas.microsoft.com/office/powerpoint/2010/main" val="30594229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A515A46-6379-406D-9915-E789A340C594}"/>
              </a:ext>
            </a:extLst>
          </p:cNvPr>
          <p:cNvSpPr txBox="1"/>
          <p:nvPr/>
        </p:nvSpPr>
        <p:spPr>
          <a:xfrm>
            <a:off x="626853" y="810883"/>
            <a:ext cx="4065917" cy="461665"/>
          </a:xfrm>
          <a:prstGeom prst="rect">
            <a:avLst/>
          </a:prstGeom>
          <a:noFill/>
        </p:spPr>
        <p:txBody>
          <a:bodyPr wrap="square" rtlCol="0">
            <a:spAutoFit/>
          </a:bodyPr>
          <a:lstStyle/>
          <a:p>
            <a:r>
              <a:rPr lang="en-US" sz="2400" b="1" dirty="0"/>
              <a:t>Contemporary Worship</a:t>
            </a:r>
          </a:p>
        </p:txBody>
      </p:sp>
      <p:sp>
        <p:nvSpPr>
          <p:cNvPr id="2" name="TextBox 1">
            <a:extLst>
              <a:ext uri="{FF2B5EF4-FFF2-40B4-BE49-F238E27FC236}">
                <a16:creationId xmlns:a16="http://schemas.microsoft.com/office/drawing/2014/main" id="{9665C4F8-561C-48FC-9D63-0B0BB8D42D3D}"/>
              </a:ext>
            </a:extLst>
          </p:cNvPr>
          <p:cNvSpPr txBox="1"/>
          <p:nvPr/>
        </p:nvSpPr>
        <p:spPr>
          <a:xfrm>
            <a:off x="730370" y="1598762"/>
            <a:ext cx="10731260" cy="2031325"/>
          </a:xfrm>
          <a:prstGeom prst="rect">
            <a:avLst/>
          </a:prstGeom>
          <a:noFill/>
        </p:spPr>
        <p:txBody>
          <a:bodyPr wrap="square" rtlCol="0">
            <a:spAutoFit/>
          </a:bodyPr>
          <a:lstStyle/>
          <a:p>
            <a:pPr marL="342900" indent="-342900">
              <a:buAutoNum type="arabicPeriod"/>
            </a:pPr>
            <a:r>
              <a:rPr lang="en-US" dirty="0"/>
              <a:t>Follow the same purposeful flow as our liturgical worship. (Grounded in the Word)</a:t>
            </a:r>
          </a:p>
          <a:p>
            <a:pPr marL="342900" indent="-342900">
              <a:buAutoNum type="arabicPeriod"/>
            </a:pPr>
            <a:endParaRPr lang="en-US" dirty="0"/>
          </a:p>
          <a:p>
            <a:r>
              <a:rPr lang="en-US" b="1" dirty="0"/>
              <a:t>	GATHER – </a:t>
            </a:r>
            <a:r>
              <a:rPr lang="en-US" dirty="0"/>
              <a:t>Opening songs of worship and praise. Welcome. Prayer. Confession and Forgiveness (here or prior to communion), passing/waiving of the peace. Baptism. Call to Worship. Others</a:t>
            </a:r>
          </a:p>
          <a:p>
            <a:endParaRPr lang="en-US" dirty="0"/>
          </a:p>
          <a:p>
            <a:r>
              <a:rPr lang="en-US" dirty="0"/>
              <a:t>	</a:t>
            </a:r>
            <a:r>
              <a:rPr lang="en-US" b="1" dirty="0"/>
              <a:t>WORD - </a:t>
            </a:r>
            <a:r>
              <a:rPr lang="en-US" dirty="0"/>
              <a:t> Scripture is read and studied. The Gospel is Proclaimed. The congregation engages through song and reflects in prayer.	</a:t>
            </a:r>
          </a:p>
        </p:txBody>
      </p:sp>
    </p:spTree>
    <p:extLst>
      <p:ext uri="{BB962C8B-B14F-4D97-AF65-F5344CB8AC3E}">
        <p14:creationId xmlns:p14="http://schemas.microsoft.com/office/powerpoint/2010/main" val="10032287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A515A46-6379-406D-9915-E789A340C594}"/>
              </a:ext>
            </a:extLst>
          </p:cNvPr>
          <p:cNvSpPr txBox="1"/>
          <p:nvPr/>
        </p:nvSpPr>
        <p:spPr>
          <a:xfrm>
            <a:off x="626853" y="810883"/>
            <a:ext cx="4065917" cy="461665"/>
          </a:xfrm>
          <a:prstGeom prst="rect">
            <a:avLst/>
          </a:prstGeom>
          <a:noFill/>
        </p:spPr>
        <p:txBody>
          <a:bodyPr wrap="square" rtlCol="0">
            <a:spAutoFit/>
          </a:bodyPr>
          <a:lstStyle/>
          <a:p>
            <a:r>
              <a:rPr lang="en-US" sz="2400" b="1" dirty="0"/>
              <a:t>Contemporary Worship</a:t>
            </a:r>
          </a:p>
        </p:txBody>
      </p:sp>
      <p:sp>
        <p:nvSpPr>
          <p:cNvPr id="2" name="TextBox 1">
            <a:extLst>
              <a:ext uri="{FF2B5EF4-FFF2-40B4-BE49-F238E27FC236}">
                <a16:creationId xmlns:a16="http://schemas.microsoft.com/office/drawing/2014/main" id="{9665C4F8-561C-48FC-9D63-0B0BB8D42D3D}"/>
              </a:ext>
            </a:extLst>
          </p:cNvPr>
          <p:cNvSpPr txBox="1"/>
          <p:nvPr/>
        </p:nvSpPr>
        <p:spPr>
          <a:xfrm>
            <a:off x="730370" y="1598762"/>
            <a:ext cx="10731260" cy="2862322"/>
          </a:xfrm>
          <a:prstGeom prst="rect">
            <a:avLst/>
          </a:prstGeom>
          <a:noFill/>
        </p:spPr>
        <p:txBody>
          <a:bodyPr wrap="square" rtlCol="0">
            <a:spAutoFit/>
          </a:bodyPr>
          <a:lstStyle/>
          <a:p>
            <a:pPr marL="342900" indent="-342900">
              <a:buAutoNum type="arabicPeriod"/>
            </a:pPr>
            <a:r>
              <a:rPr lang="en-US" dirty="0"/>
              <a:t>Follow the same purposeful flow as our liturgical worship. (Grounded in the Word)</a:t>
            </a:r>
          </a:p>
          <a:p>
            <a:pPr marL="342900" indent="-342900">
              <a:buAutoNum type="arabicPeriod"/>
            </a:pPr>
            <a:endParaRPr lang="en-US" dirty="0"/>
          </a:p>
          <a:p>
            <a:r>
              <a:rPr lang="en-US" b="1" dirty="0"/>
              <a:t>	GATHER – </a:t>
            </a:r>
            <a:r>
              <a:rPr lang="en-US" dirty="0"/>
              <a:t>Opening songs of worship and praise. Welcome. Prayer. Confession and Forgiveness (here or prior to communion), passing/waiving of the peace. Baptism. Call to Worship. Others</a:t>
            </a:r>
          </a:p>
          <a:p>
            <a:endParaRPr lang="en-US" dirty="0"/>
          </a:p>
          <a:p>
            <a:r>
              <a:rPr lang="en-US" dirty="0"/>
              <a:t>	</a:t>
            </a:r>
            <a:r>
              <a:rPr lang="en-US" b="1" dirty="0"/>
              <a:t>WORD - </a:t>
            </a:r>
            <a:r>
              <a:rPr lang="en-US" dirty="0"/>
              <a:t> Scripture is read and studied. The Gospel is Proclaimed. The congregation engages through song and reflects in prayer.</a:t>
            </a:r>
          </a:p>
          <a:p>
            <a:endParaRPr lang="en-US" dirty="0"/>
          </a:p>
          <a:p>
            <a:r>
              <a:rPr lang="en-US" dirty="0"/>
              <a:t>	</a:t>
            </a:r>
            <a:r>
              <a:rPr lang="en-US" b="1" dirty="0"/>
              <a:t>MEAL - </a:t>
            </a:r>
            <a:r>
              <a:rPr lang="en-US" dirty="0"/>
              <a:t> The Lord’s Supper is received with condensed liturgy. Words of institution primary. Contemplative music is sung. Other elements such as prayers for healing may be included.	</a:t>
            </a:r>
          </a:p>
        </p:txBody>
      </p:sp>
    </p:spTree>
    <p:extLst>
      <p:ext uri="{BB962C8B-B14F-4D97-AF65-F5344CB8AC3E}">
        <p14:creationId xmlns:p14="http://schemas.microsoft.com/office/powerpoint/2010/main" val="40866929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A515A46-6379-406D-9915-E789A340C594}"/>
              </a:ext>
            </a:extLst>
          </p:cNvPr>
          <p:cNvSpPr txBox="1"/>
          <p:nvPr/>
        </p:nvSpPr>
        <p:spPr>
          <a:xfrm>
            <a:off x="626853" y="810883"/>
            <a:ext cx="4065917" cy="461665"/>
          </a:xfrm>
          <a:prstGeom prst="rect">
            <a:avLst/>
          </a:prstGeom>
          <a:noFill/>
        </p:spPr>
        <p:txBody>
          <a:bodyPr wrap="square" rtlCol="0">
            <a:spAutoFit/>
          </a:bodyPr>
          <a:lstStyle/>
          <a:p>
            <a:r>
              <a:rPr lang="en-US" sz="2400" b="1" dirty="0"/>
              <a:t>Contemporary Worship</a:t>
            </a:r>
          </a:p>
        </p:txBody>
      </p:sp>
      <p:sp>
        <p:nvSpPr>
          <p:cNvPr id="2" name="TextBox 1">
            <a:extLst>
              <a:ext uri="{FF2B5EF4-FFF2-40B4-BE49-F238E27FC236}">
                <a16:creationId xmlns:a16="http://schemas.microsoft.com/office/drawing/2014/main" id="{9665C4F8-561C-48FC-9D63-0B0BB8D42D3D}"/>
              </a:ext>
            </a:extLst>
          </p:cNvPr>
          <p:cNvSpPr txBox="1"/>
          <p:nvPr/>
        </p:nvSpPr>
        <p:spPr>
          <a:xfrm>
            <a:off x="730370" y="1598762"/>
            <a:ext cx="10731260" cy="3693319"/>
          </a:xfrm>
          <a:prstGeom prst="rect">
            <a:avLst/>
          </a:prstGeom>
          <a:noFill/>
        </p:spPr>
        <p:txBody>
          <a:bodyPr wrap="square" rtlCol="0">
            <a:spAutoFit/>
          </a:bodyPr>
          <a:lstStyle/>
          <a:p>
            <a:pPr marL="342900" indent="-342900">
              <a:buAutoNum type="arabicPeriod"/>
            </a:pPr>
            <a:r>
              <a:rPr lang="en-US" dirty="0"/>
              <a:t>Follow the same purposeful flow as our liturgical worship. (Grounded in the Word)</a:t>
            </a:r>
          </a:p>
          <a:p>
            <a:pPr marL="342900" indent="-342900">
              <a:buAutoNum type="arabicPeriod"/>
            </a:pPr>
            <a:endParaRPr lang="en-US" dirty="0"/>
          </a:p>
          <a:p>
            <a:r>
              <a:rPr lang="en-US" b="1" dirty="0"/>
              <a:t>	GATHER – </a:t>
            </a:r>
            <a:r>
              <a:rPr lang="en-US" dirty="0"/>
              <a:t>Opening songs of worship and praise. Welcome. Prayer. Confession and Forgiveness (here or prior to communion), passing/waiving of the peace. Baptism. Call to Worship. Others</a:t>
            </a:r>
          </a:p>
          <a:p>
            <a:endParaRPr lang="en-US" dirty="0"/>
          </a:p>
          <a:p>
            <a:r>
              <a:rPr lang="en-US" dirty="0"/>
              <a:t>	</a:t>
            </a:r>
            <a:r>
              <a:rPr lang="en-US" b="1" dirty="0"/>
              <a:t>WORD - </a:t>
            </a:r>
            <a:r>
              <a:rPr lang="en-US" dirty="0"/>
              <a:t> Scripture is read and studied. The Gospel is Proclaimed. The congregation engages through song and reflects in prayer.</a:t>
            </a:r>
          </a:p>
          <a:p>
            <a:endParaRPr lang="en-US" dirty="0"/>
          </a:p>
          <a:p>
            <a:r>
              <a:rPr lang="en-US" dirty="0"/>
              <a:t>	</a:t>
            </a:r>
            <a:r>
              <a:rPr lang="en-US" b="1" dirty="0"/>
              <a:t>MEAL - </a:t>
            </a:r>
            <a:r>
              <a:rPr lang="en-US" dirty="0"/>
              <a:t> The Lord’s Supper is received with condensed liturgy. Words of institution primary. Contemplative music is sung. Other elements such as prayers for healing may be included.</a:t>
            </a:r>
          </a:p>
          <a:p>
            <a:endParaRPr lang="en-US" dirty="0"/>
          </a:p>
          <a:p>
            <a:r>
              <a:rPr lang="en-US" dirty="0"/>
              <a:t>	</a:t>
            </a:r>
            <a:r>
              <a:rPr lang="en-US" b="1" dirty="0"/>
              <a:t>SENDING – </a:t>
            </a:r>
            <a:r>
              <a:rPr lang="en-US" dirty="0"/>
              <a:t>Benediction and Blessing are given. Congregation responds in song. Worship closes with a charge.	</a:t>
            </a:r>
          </a:p>
        </p:txBody>
      </p:sp>
    </p:spTree>
    <p:extLst>
      <p:ext uri="{BB962C8B-B14F-4D97-AF65-F5344CB8AC3E}">
        <p14:creationId xmlns:p14="http://schemas.microsoft.com/office/powerpoint/2010/main" val="335199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A515A46-6379-406D-9915-E789A340C594}"/>
              </a:ext>
            </a:extLst>
          </p:cNvPr>
          <p:cNvSpPr txBox="1"/>
          <p:nvPr/>
        </p:nvSpPr>
        <p:spPr>
          <a:xfrm>
            <a:off x="626853" y="810883"/>
            <a:ext cx="4065917" cy="461665"/>
          </a:xfrm>
          <a:prstGeom prst="rect">
            <a:avLst/>
          </a:prstGeom>
          <a:noFill/>
        </p:spPr>
        <p:txBody>
          <a:bodyPr wrap="square" rtlCol="0">
            <a:spAutoFit/>
          </a:bodyPr>
          <a:lstStyle/>
          <a:p>
            <a:r>
              <a:rPr lang="en-US" sz="2400" b="1" dirty="0"/>
              <a:t>Contemporary Worship</a:t>
            </a:r>
          </a:p>
        </p:txBody>
      </p:sp>
      <p:sp>
        <p:nvSpPr>
          <p:cNvPr id="2" name="TextBox 1">
            <a:extLst>
              <a:ext uri="{FF2B5EF4-FFF2-40B4-BE49-F238E27FC236}">
                <a16:creationId xmlns:a16="http://schemas.microsoft.com/office/drawing/2014/main" id="{9665C4F8-561C-48FC-9D63-0B0BB8D42D3D}"/>
              </a:ext>
            </a:extLst>
          </p:cNvPr>
          <p:cNvSpPr txBox="1"/>
          <p:nvPr/>
        </p:nvSpPr>
        <p:spPr>
          <a:xfrm>
            <a:off x="730370" y="1598762"/>
            <a:ext cx="10731260" cy="4524315"/>
          </a:xfrm>
          <a:prstGeom prst="rect">
            <a:avLst/>
          </a:prstGeom>
          <a:noFill/>
        </p:spPr>
        <p:txBody>
          <a:bodyPr wrap="square" rtlCol="0">
            <a:spAutoFit/>
          </a:bodyPr>
          <a:lstStyle/>
          <a:p>
            <a:pPr marL="342900" indent="-342900">
              <a:buAutoNum type="arabicPeriod"/>
            </a:pPr>
            <a:r>
              <a:rPr lang="en-US" dirty="0"/>
              <a:t>Follow the same purposeful flow as our liturgical worship. (Grounded in the Word)</a:t>
            </a:r>
          </a:p>
          <a:p>
            <a:pPr marL="342900" indent="-342900">
              <a:buAutoNum type="arabicPeriod"/>
            </a:pPr>
            <a:endParaRPr lang="en-US" dirty="0"/>
          </a:p>
          <a:p>
            <a:r>
              <a:rPr lang="en-US" b="1" dirty="0"/>
              <a:t>	GATHER – </a:t>
            </a:r>
            <a:r>
              <a:rPr lang="en-US" dirty="0"/>
              <a:t>Opening songs of worship and praise. Welcome. Prayer. Confession and Forgiveness (here or prior to communion), passing/waiving of the peace. Baptism. Call to Worship. Others</a:t>
            </a:r>
          </a:p>
          <a:p>
            <a:endParaRPr lang="en-US" dirty="0"/>
          </a:p>
          <a:p>
            <a:r>
              <a:rPr lang="en-US" dirty="0"/>
              <a:t>	</a:t>
            </a:r>
            <a:r>
              <a:rPr lang="en-US" b="1" dirty="0"/>
              <a:t>WORD - </a:t>
            </a:r>
            <a:r>
              <a:rPr lang="en-US" dirty="0"/>
              <a:t> Scripture is read and studied. The Gospel is Proclaimed. The congregation engages through song and reflects in prayer.</a:t>
            </a:r>
          </a:p>
          <a:p>
            <a:endParaRPr lang="en-US" dirty="0"/>
          </a:p>
          <a:p>
            <a:r>
              <a:rPr lang="en-US" dirty="0"/>
              <a:t>	</a:t>
            </a:r>
            <a:r>
              <a:rPr lang="en-US" b="1" dirty="0"/>
              <a:t>MEAL - </a:t>
            </a:r>
            <a:r>
              <a:rPr lang="en-US" dirty="0"/>
              <a:t> The Lord’s Supper is received with condensed liturgy. Words of institution primary. Contemplative music is sung. Other elements such as prayers for healing may be included.</a:t>
            </a:r>
          </a:p>
          <a:p>
            <a:endParaRPr lang="en-US" dirty="0"/>
          </a:p>
          <a:p>
            <a:r>
              <a:rPr lang="en-US" dirty="0"/>
              <a:t>	</a:t>
            </a:r>
            <a:r>
              <a:rPr lang="en-US" b="1" dirty="0"/>
              <a:t>SENDING – </a:t>
            </a:r>
            <a:r>
              <a:rPr lang="en-US" dirty="0"/>
              <a:t>Benediction and Blessing are given. Congregation responds in song. Worship closes with a charge.</a:t>
            </a:r>
          </a:p>
          <a:p>
            <a:endParaRPr lang="en-US" dirty="0"/>
          </a:p>
          <a:p>
            <a:r>
              <a:rPr lang="en-US" i="1" dirty="0"/>
              <a:t>The biblically informed pattern of Gathering, Word, Meal, and Sending provides a foundation for  imaginative expression. – This is all God’s mission.</a:t>
            </a:r>
            <a:r>
              <a:rPr lang="en-US" dirty="0"/>
              <a:t>	</a:t>
            </a:r>
          </a:p>
        </p:txBody>
      </p:sp>
    </p:spTree>
    <p:extLst>
      <p:ext uri="{BB962C8B-B14F-4D97-AF65-F5344CB8AC3E}">
        <p14:creationId xmlns:p14="http://schemas.microsoft.com/office/powerpoint/2010/main" val="12033799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A515A46-6379-406D-9915-E789A340C594}"/>
              </a:ext>
            </a:extLst>
          </p:cNvPr>
          <p:cNvSpPr txBox="1"/>
          <p:nvPr/>
        </p:nvSpPr>
        <p:spPr>
          <a:xfrm>
            <a:off x="626853" y="810883"/>
            <a:ext cx="4065917" cy="461665"/>
          </a:xfrm>
          <a:prstGeom prst="rect">
            <a:avLst/>
          </a:prstGeom>
          <a:noFill/>
        </p:spPr>
        <p:txBody>
          <a:bodyPr wrap="square" rtlCol="0">
            <a:spAutoFit/>
          </a:bodyPr>
          <a:lstStyle/>
          <a:p>
            <a:r>
              <a:rPr lang="en-US" sz="2400" b="1" dirty="0"/>
              <a:t>Contemporary Worship</a:t>
            </a:r>
          </a:p>
        </p:txBody>
      </p:sp>
      <p:sp>
        <p:nvSpPr>
          <p:cNvPr id="2" name="TextBox 1">
            <a:extLst>
              <a:ext uri="{FF2B5EF4-FFF2-40B4-BE49-F238E27FC236}">
                <a16:creationId xmlns:a16="http://schemas.microsoft.com/office/drawing/2014/main" id="{9665C4F8-561C-48FC-9D63-0B0BB8D42D3D}"/>
              </a:ext>
            </a:extLst>
          </p:cNvPr>
          <p:cNvSpPr txBox="1"/>
          <p:nvPr/>
        </p:nvSpPr>
        <p:spPr>
          <a:xfrm>
            <a:off x="730370" y="1598762"/>
            <a:ext cx="10731260" cy="923330"/>
          </a:xfrm>
          <a:prstGeom prst="rect">
            <a:avLst/>
          </a:prstGeom>
          <a:noFill/>
        </p:spPr>
        <p:txBody>
          <a:bodyPr wrap="square" rtlCol="0">
            <a:spAutoFit/>
          </a:bodyPr>
          <a:lstStyle/>
          <a:p>
            <a:pPr marL="342900" indent="-342900">
              <a:buAutoNum type="arabicPeriod"/>
            </a:pPr>
            <a:r>
              <a:rPr lang="en-US" dirty="0"/>
              <a:t>Follow the same purposeful flow as our liturgical worship. (Grounded in the Word)</a:t>
            </a:r>
          </a:p>
          <a:p>
            <a:pPr marL="342900" indent="-342900">
              <a:buAutoNum type="arabicPeriod"/>
            </a:pPr>
            <a:endParaRPr lang="en-US" dirty="0"/>
          </a:p>
          <a:p>
            <a:pPr marL="342900" indent="-342900">
              <a:buAutoNum type="arabicPeriod"/>
            </a:pPr>
            <a:r>
              <a:rPr lang="en-US" dirty="0"/>
              <a:t>Examine Music for sound theology, and introduce new selections methodically.</a:t>
            </a:r>
          </a:p>
        </p:txBody>
      </p:sp>
    </p:spTree>
    <p:extLst>
      <p:ext uri="{BB962C8B-B14F-4D97-AF65-F5344CB8AC3E}">
        <p14:creationId xmlns:p14="http://schemas.microsoft.com/office/powerpoint/2010/main" val="30204103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A515A46-6379-406D-9915-E789A340C594}"/>
              </a:ext>
            </a:extLst>
          </p:cNvPr>
          <p:cNvSpPr txBox="1"/>
          <p:nvPr/>
        </p:nvSpPr>
        <p:spPr>
          <a:xfrm>
            <a:off x="626853" y="810883"/>
            <a:ext cx="4065917" cy="461665"/>
          </a:xfrm>
          <a:prstGeom prst="rect">
            <a:avLst/>
          </a:prstGeom>
          <a:noFill/>
        </p:spPr>
        <p:txBody>
          <a:bodyPr wrap="square" rtlCol="0">
            <a:spAutoFit/>
          </a:bodyPr>
          <a:lstStyle/>
          <a:p>
            <a:r>
              <a:rPr lang="en-US" sz="2400" b="1" dirty="0"/>
              <a:t>Contemporary Worship</a:t>
            </a:r>
          </a:p>
        </p:txBody>
      </p:sp>
      <p:sp>
        <p:nvSpPr>
          <p:cNvPr id="2" name="TextBox 1">
            <a:extLst>
              <a:ext uri="{FF2B5EF4-FFF2-40B4-BE49-F238E27FC236}">
                <a16:creationId xmlns:a16="http://schemas.microsoft.com/office/drawing/2014/main" id="{9665C4F8-561C-48FC-9D63-0B0BB8D42D3D}"/>
              </a:ext>
            </a:extLst>
          </p:cNvPr>
          <p:cNvSpPr txBox="1"/>
          <p:nvPr/>
        </p:nvSpPr>
        <p:spPr>
          <a:xfrm>
            <a:off x="730370" y="1598762"/>
            <a:ext cx="10731260" cy="1477328"/>
          </a:xfrm>
          <a:prstGeom prst="rect">
            <a:avLst/>
          </a:prstGeom>
          <a:noFill/>
        </p:spPr>
        <p:txBody>
          <a:bodyPr wrap="square" rtlCol="0">
            <a:spAutoFit/>
          </a:bodyPr>
          <a:lstStyle/>
          <a:p>
            <a:pPr marL="342900" indent="-342900">
              <a:buAutoNum type="arabicPeriod"/>
            </a:pPr>
            <a:r>
              <a:rPr lang="en-US" dirty="0"/>
              <a:t>Follow the same purposeful flow as our liturgical worship. (Grounded in the Word)</a:t>
            </a:r>
          </a:p>
          <a:p>
            <a:pPr marL="342900" indent="-342900">
              <a:buAutoNum type="arabicPeriod"/>
            </a:pPr>
            <a:endParaRPr lang="en-US" dirty="0"/>
          </a:p>
          <a:p>
            <a:pPr marL="342900" indent="-342900">
              <a:buAutoNum type="arabicPeriod"/>
            </a:pPr>
            <a:r>
              <a:rPr lang="en-US" dirty="0"/>
              <a:t>Examine Music for sound theology, and introduce new selections methodically.</a:t>
            </a:r>
          </a:p>
          <a:p>
            <a:pPr marL="342900" indent="-342900">
              <a:buAutoNum type="arabicPeriod"/>
            </a:pPr>
            <a:endParaRPr lang="en-US" dirty="0"/>
          </a:p>
          <a:p>
            <a:pPr marL="342900" indent="-342900">
              <a:buAutoNum type="arabicPeriod"/>
            </a:pPr>
            <a:r>
              <a:rPr lang="en-US" dirty="0"/>
              <a:t>Strive for an authentic worship experience (own gifts and talents – cant be someone else)</a:t>
            </a:r>
          </a:p>
        </p:txBody>
      </p:sp>
    </p:spTree>
    <p:extLst>
      <p:ext uri="{BB962C8B-B14F-4D97-AF65-F5344CB8AC3E}">
        <p14:creationId xmlns:p14="http://schemas.microsoft.com/office/powerpoint/2010/main" val="26369213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FD828C7-0A0D-48D6-8227-346303BC4940}"/>
              </a:ext>
            </a:extLst>
          </p:cNvPr>
          <p:cNvSpPr txBox="1"/>
          <p:nvPr/>
        </p:nvSpPr>
        <p:spPr>
          <a:xfrm>
            <a:off x="865517" y="707366"/>
            <a:ext cx="10460966" cy="523220"/>
          </a:xfrm>
          <a:prstGeom prst="rect">
            <a:avLst/>
          </a:prstGeom>
          <a:noFill/>
        </p:spPr>
        <p:txBody>
          <a:bodyPr wrap="square" rtlCol="0">
            <a:spAutoFit/>
          </a:bodyPr>
          <a:lstStyle/>
          <a:p>
            <a:r>
              <a:rPr lang="en-US" sz="2800" dirty="0"/>
              <a:t>Contemporary Worship</a:t>
            </a:r>
          </a:p>
        </p:txBody>
      </p:sp>
      <p:sp>
        <p:nvSpPr>
          <p:cNvPr id="5" name="TextBox 4">
            <a:extLst>
              <a:ext uri="{FF2B5EF4-FFF2-40B4-BE49-F238E27FC236}">
                <a16:creationId xmlns:a16="http://schemas.microsoft.com/office/drawing/2014/main" id="{1B1ED1F8-E526-4A06-B655-1057D3845A53}"/>
              </a:ext>
            </a:extLst>
          </p:cNvPr>
          <p:cNvSpPr txBox="1"/>
          <p:nvPr/>
        </p:nvSpPr>
        <p:spPr>
          <a:xfrm>
            <a:off x="1006415" y="1558507"/>
            <a:ext cx="8885208" cy="3570208"/>
          </a:xfrm>
          <a:prstGeom prst="rect">
            <a:avLst/>
          </a:prstGeom>
          <a:noFill/>
        </p:spPr>
        <p:txBody>
          <a:bodyPr wrap="square">
            <a:spAutoFit/>
          </a:bodyPr>
          <a:lstStyle/>
          <a:p>
            <a:pPr rtl="0">
              <a:spcBef>
                <a:spcPts val="1200"/>
              </a:spcBef>
              <a:spcAft>
                <a:spcPts val="1200"/>
              </a:spcAft>
            </a:pPr>
            <a:r>
              <a:rPr lang="en-US" sz="2400" b="1" i="0" u="none" strike="noStrike" dirty="0">
                <a:solidFill>
                  <a:srgbClr val="000000"/>
                </a:solidFill>
                <a:effectLst/>
                <a:latin typeface="Arial" panose="020B0604020202020204" pitchFamily="34" charset="0"/>
              </a:rPr>
              <a:t>Genesis 3</a:t>
            </a:r>
            <a:endParaRPr lang="en-US" sz="2400" b="1" dirty="0">
              <a:effectLst/>
            </a:endParaRPr>
          </a:p>
          <a:p>
            <a:pPr rtl="0">
              <a:spcBef>
                <a:spcPts val="0"/>
              </a:spcBef>
              <a:spcAft>
                <a:spcPts val="0"/>
              </a:spcAft>
            </a:pPr>
            <a:r>
              <a:rPr lang="en-US" sz="2400" b="1" i="0" u="none" strike="noStrike" dirty="0">
                <a:solidFill>
                  <a:srgbClr val="000000"/>
                </a:solidFill>
                <a:effectLst/>
                <a:latin typeface="Roboto" panose="02000000000000000000" pitchFamily="2" charset="0"/>
              </a:rPr>
              <a:t>8 </a:t>
            </a:r>
            <a:r>
              <a:rPr lang="en-US" sz="2400" b="0" i="0" u="none" strike="noStrike" dirty="0">
                <a:solidFill>
                  <a:srgbClr val="000000"/>
                </a:solidFill>
                <a:effectLst/>
                <a:latin typeface="Roboto" panose="02000000000000000000" pitchFamily="2" charset="0"/>
              </a:rPr>
              <a:t>Then the man and his wife heard the sound of the Lord God as he was walking in the garden in the cool of the day, and they hid from the Lord God among the trees of the garden. </a:t>
            </a:r>
          </a:p>
          <a:p>
            <a:pPr rtl="0">
              <a:spcBef>
                <a:spcPts val="0"/>
              </a:spcBef>
              <a:spcAft>
                <a:spcPts val="0"/>
              </a:spcAft>
            </a:pPr>
            <a:r>
              <a:rPr lang="en-US" sz="2400" b="1" i="0" u="none" strike="noStrike" dirty="0">
                <a:solidFill>
                  <a:srgbClr val="000000"/>
                </a:solidFill>
                <a:effectLst/>
                <a:latin typeface="Roboto" panose="02000000000000000000" pitchFamily="2" charset="0"/>
              </a:rPr>
              <a:t>9 </a:t>
            </a:r>
            <a:r>
              <a:rPr lang="en-US" sz="2400" b="0" i="0" u="none" strike="noStrike" dirty="0">
                <a:solidFill>
                  <a:srgbClr val="000000"/>
                </a:solidFill>
                <a:effectLst/>
                <a:latin typeface="Roboto" panose="02000000000000000000" pitchFamily="2" charset="0"/>
              </a:rPr>
              <a:t>But the Lord God called to the man, “Where are you?”</a:t>
            </a:r>
            <a:endParaRPr lang="en-US" sz="2400" b="0" dirty="0">
              <a:effectLst/>
            </a:endParaRPr>
          </a:p>
          <a:p>
            <a:pPr rtl="0">
              <a:spcBef>
                <a:spcPts val="0"/>
              </a:spcBef>
              <a:spcAft>
                <a:spcPts val="0"/>
              </a:spcAft>
            </a:pPr>
            <a:r>
              <a:rPr lang="en-US" sz="2400" b="1" i="0" u="none" strike="noStrike" dirty="0">
                <a:solidFill>
                  <a:srgbClr val="000000"/>
                </a:solidFill>
                <a:effectLst/>
                <a:latin typeface="Roboto" panose="02000000000000000000" pitchFamily="2" charset="0"/>
              </a:rPr>
              <a:t>10 </a:t>
            </a:r>
            <a:r>
              <a:rPr lang="en-US" sz="2400" b="0" i="0" u="none" strike="noStrike" dirty="0">
                <a:solidFill>
                  <a:srgbClr val="000000"/>
                </a:solidFill>
                <a:effectLst/>
                <a:latin typeface="Roboto" panose="02000000000000000000" pitchFamily="2" charset="0"/>
              </a:rPr>
              <a:t>He answered, “I heard you in the garden, and I was afraid because I was naked; so I hid.”</a:t>
            </a:r>
            <a:endParaRPr lang="en-US" sz="2400" b="0" dirty="0">
              <a:effectLst/>
            </a:endParaRPr>
          </a:p>
          <a:p>
            <a:r>
              <a:rPr lang="en-US" sz="2400" b="1" i="0" u="none" strike="noStrike" dirty="0">
                <a:solidFill>
                  <a:srgbClr val="000000"/>
                </a:solidFill>
                <a:effectLst/>
                <a:latin typeface="Roboto" panose="02000000000000000000" pitchFamily="2" charset="0"/>
              </a:rPr>
              <a:t>11 </a:t>
            </a:r>
            <a:r>
              <a:rPr lang="en-US" sz="2400" b="0" i="0" u="none" strike="noStrike" dirty="0">
                <a:solidFill>
                  <a:srgbClr val="000000"/>
                </a:solidFill>
                <a:effectLst/>
                <a:latin typeface="Roboto" panose="02000000000000000000" pitchFamily="2" charset="0"/>
              </a:rPr>
              <a:t>And he said, “Who told you that you were naked? Have you eaten from the tree that I commanded you not to eat from?”</a:t>
            </a:r>
            <a:endParaRPr lang="en-US" sz="2400" dirty="0"/>
          </a:p>
        </p:txBody>
      </p:sp>
    </p:spTree>
    <p:extLst>
      <p:ext uri="{BB962C8B-B14F-4D97-AF65-F5344CB8AC3E}">
        <p14:creationId xmlns:p14="http://schemas.microsoft.com/office/powerpoint/2010/main" val="19966290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A515A46-6379-406D-9915-E789A340C594}"/>
              </a:ext>
            </a:extLst>
          </p:cNvPr>
          <p:cNvSpPr txBox="1"/>
          <p:nvPr/>
        </p:nvSpPr>
        <p:spPr>
          <a:xfrm>
            <a:off x="626853" y="810883"/>
            <a:ext cx="4065917" cy="461665"/>
          </a:xfrm>
          <a:prstGeom prst="rect">
            <a:avLst/>
          </a:prstGeom>
          <a:noFill/>
        </p:spPr>
        <p:txBody>
          <a:bodyPr wrap="square" rtlCol="0">
            <a:spAutoFit/>
          </a:bodyPr>
          <a:lstStyle/>
          <a:p>
            <a:r>
              <a:rPr lang="en-US" sz="2400" b="1" dirty="0"/>
              <a:t>Contemporary Worship</a:t>
            </a:r>
          </a:p>
        </p:txBody>
      </p:sp>
      <p:sp>
        <p:nvSpPr>
          <p:cNvPr id="2" name="TextBox 1">
            <a:extLst>
              <a:ext uri="{FF2B5EF4-FFF2-40B4-BE49-F238E27FC236}">
                <a16:creationId xmlns:a16="http://schemas.microsoft.com/office/drawing/2014/main" id="{9665C4F8-561C-48FC-9D63-0B0BB8D42D3D}"/>
              </a:ext>
            </a:extLst>
          </p:cNvPr>
          <p:cNvSpPr txBox="1"/>
          <p:nvPr/>
        </p:nvSpPr>
        <p:spPr>
          <a:xfrm>
            <a:off x="730370" y="1598762"/>
            <a:ext cx="10731260" cy="2862322"/>
          </a:xfrm>
          <a:prstGeom prst="rect">
            <a:avLst/>
          </a:prstGeom>
          <a:noFill/>
        </p:spPr>
        <p:txBody>
          <a:bodyPr wrap="square" rtlCol="0">
            <a:spAutoFit/>
          </a:bodyPr>
          <a:lstStyle/>
          <a:p>
            <a:pPr marL="342900" indent="-342900">
              <a:buAutoNum type="arabicPeriod"/>
            </a:pPr>
            <a:r>
              <a:rPr lang="en-US" dirty="0"/>
              <a:t>Follow the same purposeful flow as our liturgical worship. (Grounded in the Word)</a:t>
            </a:r>
          </a:p>
          <a:p>
            <a:pPr marL="342900" indent="-342900">
              <a:buAutoNum type="arabicPeriod"/>
            </a:pPr>
            <a:endParaRPr lang="en-US" dirty="0"/>
          </a:p>
          <a:p>
            <a:pPr marL="342900" indent="-342900">
              <a:buAutoNum type="arabicPeriod"/>
            </a:pPr>
            <a:r>
              <a:rPr lang="en-US" dirty="0"/>
              <a:t>Examine Music for sound theology, and introduce new selections methodically.</a:t>
            </a:r>
          </a:p>
          <a:p>
            <a:pPr marL="342900" indent="-342900">
              <a:buAutoNum type="arabicPeriod"/>
            </a:pPr>
            <a:endParaRPr lang="en-US" dirty="0"/>
          </a:p>
          <a:p>
            <a:pPr marL="342900" indent="-342900">
              <a:buAutoNum type="arabicPeriod"/>
            </a:pPr>
            <a:r>
              <a:rPr lang="en-US" dirty="0"/>
              <a:t>Strive for an authentic worship experience (own gifts and talents – cant be someone else)</a:t>
            </a:r>
          </a:p>
          <a:p>
            <a:pPr marL="342900" indent="-342900">
              <a:buAutoNum type="arabicPeriod"/>
            </a:pPr>
            <a:endParaRPr lang="en-US" dirty="0"/>
          </a:p>
          <a:p>
            <a:pPr marL="342900" indent="-342900">
              <a:buAutoNum type="arabicPeriod"/>
            </a:pPr>
            <a:r>
              <a:rPr lang="en-US" dirty="0"/>
              <a:t>Cultivate an environment where clergy, staff, lay leaders, and congregants can openly discuss worship and Word.</a:t>
            </a:r>
          </a:p>
          <a:p>
            <a:pPr marL="1257300" lvl="2" indent="-342900">
              <a:buAutoNum type="arabicPeriod"/>
            </a:pPr>
            <a:r>
              <a:rPr lang="en-US" dirty="0"/>
              <a:t>Why we do what we do.</a:t>
            </a:r>
          </a:p>
          <a:p>
            <a:pPr marL="1257300" lvl="2" indent="-342900">
              <a:buAutoNum type="arabicPeriod"/>
            </a:pPr>
            <a:r>
              <a:rPr lang="en-US" dirty="0"/>
              <a:t>Engaging the word.</a:t>
            </a:r>
          </a:p>
        </p:txBody>
      </p:sp>
    </p:spTree>
    <p:extLst>
      <p:ext uri="{BB962C8B-B14F-4D97-AF65-F5344CB8AC3E}">
        <p14:creationId xmlns:p14="http://schemas.microsoft.com/office/powerpoint/2010/main" val="21844629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A515A46-6379-406D-9915-E789A340C594}"/>
              </a:ext>
            </a:extLst>
          </p:cNvPr>
          <p:cNvSpPr txBox="1"/>
          <p:nvPr/>
        </p:nvSpPr>
        <p:spPr>
          <a:xfrm>
            <a:off x="626853" y="810883"/>
            <a:ext cx="4065917" cy="461665"/>
          </a:xfrm>
          <a:prstGeom prst="rect">
            <a:avLst/>
          </a:prstGeom>
          <a:noFill/>
        </p:spPr>
        <p:txBody>
          <a:bodyPr wrap="square" rtlCol="0">
            <a:spAutoFit/>
          </a:bodyPr>
          <a:lstStyle/>
          <a:p>
            <a:r>
              <a:rPr lang="en-US" sz="2400" b="1" dirty="0"/>
              <a:t>Contemporary Worship</a:t>
            </a:r>
          </a:p>
        </p:txBody>
      </p:sp>
      <p:sp>
        <p:nvSpPr>
          <p:cNvPr id="2" name="TextBox 1">
            <a:extLst>
              <a:ext uri="{FF2B5EF4-FFF2-40B4-BE49-F238E27FC236}">
                <a16:creationId xmlns:a16="http://schemas.microsoft.com/office/drawing/2014/main" id="{9665C4F8-561C-48FC-9D63-0B0BB8D42D3D}"/>
              </a:ext>
            </a:extLst>
          </p:cNvPr>
          <p:cNvSpPr txBox="1"/>
          <p:nvPr/>
        </p:nvSpPr>
        <p:spPr>
          <a:xfrm>
            <a:off x="730370" y="1598762"/>
            <a:ext cx="10731260" cy="4247317"/>
          </a:xfrm>
          <a:prstGeom prst="rect">
            <a:avLst/>
          </a:prstGeom>
          <a:noFill/>
        </p:spPr>
        <p:txBody>
          <a:bodyPr wrap="square" rtlCol="0">
            <a:spAutoFit/>
          </a:bodyPr>
          <a:lstStyle/>
          <a:p>
            <a:pPr marL="342900" indent="-342900">
              <a:buAutoNum type="arabicPeriod"/>
            </a:pPr>
            <a:r>
              <a:rPr lang="en-US" dirty="0"/>
              <a:t>Follow the same purposeful flow as our liturgical worship. (Grounded in the Word)</a:t>
            </a:r>
          </a:p>
          <a:p>
            <a:pPr marL="342900" indent="-342900">
              <a:buAutoNum type="arabicPeriod"/>
            </a:pPr>
            <a:endParaRPr lang="en-US" dirty="0"/>
          </a:p>
          <a:p>
            <a:pPr marL="342900" indent="-342900">
              <a:buAutoNum type="arabicPeriod"/>
            </a:pPr>
            <a:r>
              <a:rPr lang="en-US" dirty="0"/>
              <a:t>Examine Music for sound theology, and introduce new selections methodically.</a:t>
            </a:r>
          </a:p>
          <a:p>
            <a:pPr marL="342900" indent="-342900">
              <a:buAutoNum type="arabicPeriod"/>
            </a:pPr>
            <a:endParaRPr lang="en-US" dirty="0"/>
          </a:p>
          <a:p>
            <a:pPr marL="342900" indent="-342900">
              <a:buAutoNum type="arabicPeriod"/>
            </a:pPr>
            <a:r>
              <a:rPr lang="en-US" dirty="0"/>
              <a:t>Strive for an authentic worship experience (own gifts and talents – cant be someone else)</a:t>
            </a:r>
          </a:p>
          <a:p>
            <a:pPr marL="342900" indent="-342900">
              <a:buAutoNum type="arabicPeriod"/>
            </a:pPr>
            <a:endParaRPr lang="en-US" dirty="0"/>
          </a:p>
          <a:p>
            <a:pPr marL="342900" indent="-342900">
              <a:buAutoNum type="arabicPeriod"/>
            </a:pPr>
            <a:r>
              <a:rPr lang="en-US" dirty="0"/>
              <a:t>Cultivate an environment where clergy, staff, lay leaders, and congregants can openly discuss worship and Word.  											Why we do what we do.  								Engaging the word.</a:t>
            </a:r>
          </a:p>
          <a:p>
            <a:pPr marL="342900" indent="-342900">
              <a:buAutoNum type="arabicPeriod"/>
            </a:pPr>
            <a:endParaRPr lang="en-US" dirty="0"/>
          </a:p>
          <a:p>
            <a:pPr marL="342900" indent="-342900">
              <a:buAutoNum type="arabicPeriod"/>
            </a:pPr>
            <a:r>
              <a:rPr lang="en-US" dirty="0"/>
              <a:t>Craft Biblically sound messages and worship elements that speak with relevance. 			(No gimmicks) (Both services)												</a:t>
            </a:r>
          </a:p>
          <a:p>
            <a:pPr lvl="2"/>
            <a:endParaRPr lang="en-US" dirty="0"/>
          </a:p>
        </p:txBody>
      </p:sp>
    </p:spTree>
    <p:extLst>
      <p:ext uri="{BB962C8B-B14F-4D97-AF65-F5344CB8AC3E}">
        <p14:creationId xmlns:p14="http://schemas.microsoft.com/office/powerpoint/2010/main" val="28406830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BAE2FC2-3672-4050-A093-EEB5B64CC718}"/>
              </a:ext>
            </a:extLst>
          </p:cNvPr>
          <p:cNvSpPr txBox="1"/>
          <p:nvPr/>
        </p:nvSpPr>
        <p:spPr>
          <a:xfrm>
            <a:off x="569343" y="667109"/>
            <a:ext cx="5785449" cy="461665"/>
          </a:xfrm>
          <a:prstGeom prst="rect">
            <a:avLst/>
          </a:prstGeom>
          <a:noFill/>
        </p:spPr>
        <p:txBody>
          <a:bodyPr wrap="square" rtlCol="0">
            <a:spAutoFit/>
          </a:bodyPr>
          <a:lstStyle/>
          <a:p>
            <a:r>
              <a:rPr lang="en-US" sz="2400" b="1" dirty="0"/>
              <a:t>Contemporary Worship</a:t>
            </a:r>
          </a:p>
        </p:txBody>
      </p:sp>
    </p:spTree>
    <p:extLst>
      <p:ext uri="{BB962C8B-B14F-4D97-AF65-F5344CB8AC3E}">
        <p14:creationId xmlns:p14="http://schemas.microsoft.com/office/powerpoint/2010/main" val="23210672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BAE2FC2-3672-4050-A093-EEB5B64CC718}"/>
              </a:ext>
            </a:extLst>
          </p:cNvPr>
          <p:cNvSpPr txBox="1"/>
          <p:nvPr/>
        </p:nvSpPr>
        <p:spPr>
          <a:xfrm>
            <a:off x="569343" y="667109"/>
            <a:ext cx="5785449" cy="461665"/>
          </a:xfrm>
          <a:prstGeom prst="rect">
            <a:avLst/>
          </a:prstGeom>
          <a:noFill/>
        </p:spPr>
        <p:txBody>
          <a:bodyPr wrap="square" rtlCol="0">
            <a:spAutoFit/>
          </a:bodyPr>
          <a:lstStyle/>
          <a:p>
            <a:r>
              <a:rPr lang="en-US" sz="2400" b="1" dirty="0"/>
              <a:t>Contemporary Worship</a:t>
            </a:r>
          </a:p>
        </p:txBody>
      </p:sp>
      <p:sp>
        <p:nvSpPr>
          <p:cNvPr id="3" name="TextBox 2">
            <a:extLst>
              <a:ext uri="{FF2B5EF4-FFF2-40B4-BE49-F238E27FC236}">
                <a16:creationId xmlns:a16="http://schemas.microsoft.com/office/drawing/2014/main" id="{C76F3877-8B69-4066-93B4-1B3E94145F5C}"/>
              </a:ext>
            </a:extLst>
          </p:cNvPr>
          <p:cNvSpPr txBox="1"/>
          <p:nvPr/>
        </p:nvSpPr>
        <p:spPr>
          <a:xfrm>
            <a:off x="684362" y="1518249"/>
            <a:ext cx="10771517" cy="369332"/>
          </a:xfrm>
          <a:prstGeom prst="rect">
            <a:avLst/>
          </a:prstGeom>
          <a:noFill/>
        </p:spPr>
        <p:txBody>
          <a:bodyPr wrap="square" rtlCol="0">
            <a:spAutoFit/>
          </a:bodyPr>
          <a:lstStyle/>
          <a:p>
            <a:r>
              <a:rPr lang="en-US" b="1" dirty="0"/>
              <a:t>Ideas for introducing or growing Contemporary Worship expressions</a:t>
            </a:r>
          </a:p>
        </p:txBody>
      </p:sp>
    </p:spTree>
    <p:extLst>
      <p:ext uri="{BB962C8B-B14F-4D97-AF65-F5344CB8AC3E}">
        <p14:creationId xmlns:p14="http://schemas.microsoft.com/office/powerpoint/2010/main" val="8843417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BAE2FC2-3672-4050-A093-EEB5B64CC718}"/>
              </a:ext>
            </a:extLst>
          </p:cNvPr>
          <p:cNvSpPr txBox="1"/>
          <p:nvPr/>
        </p:nvSpPr>
        <p:spPr>
          <a:xfrm>
            <a:off x="569343" y="667109"/>
            <a:ext cx="5785449" cy="461665"/>
          </a:xfrm>
          <a:prstGeom prst="rect">
            <a:avLst/>
          </a:prstGeom>
          <a:noFill/>
        </p:spPr>
        <p:txBody>
          <a:bodyPr wrap="square" rtlCol="0">
            <a:spAutoFit/>
          </a:bodyPr>
          <a:lstStyle/>
          <a:p>
            <a:r>
              <a:rPr lang="en-US" sz="2400" b="1" dirty="0"/>
              <a:t>Contemporary Worship</a:t>
            </a:r>
          </a:p>
        </p:txBody>
      </p:sp>
      <p:sp>
        <p:nvSpPr>
          <p:cNvPr id="3" name="TextBox 2">
            <a:extLst>
              <a:ext uri="{FF2B5EF4-FFF2-40B4-BE49-F238E27FC236}">
                <a16:creationId xmlns:a16="http://schemas.microsoft.com/office/drawing/2014/main" id="{C76F3877-8B69-4066-93B4-1B3E94145F5C}"/>
              </a:ext>
            </a:extLst>
          </p:cNvPr>
          <p:cNvSpPr txBox="1"/>
          <p:nvPr/>
        </p:nvSpPr>
        <p:spPr>
          <a:xfrm>
            <a:off x="684362" y="1518249"/>
            <a:ext cx="10771517" cy="4801314"/>
          </a:xfrm>
          <a:prstGeom prst="rect">
            <a:avLst/>
          </a:prstGeom>
          <a:noFill/>
        </p:spPr>
        <p:txBody>
          <a:bodyPr wrap="square" rtlCol="0">
            <a:spAutoFit/>
          </a:bodyPr>
          <a:lstStyle/>
          <a:p>
            <a:r>
              <a:rPr lang="en-US" b="1" dirty="0"/>
              <a:t>Ideas for introducing or growing Contemporary Worship expressions</a:t>
            </a:r>
          </a:p>
          <a:p>
            <a:endParaRPr lang="en-US" b="1" dirty="0"/>
          </a:p>
          <a:p>
            <a:r>
              <a:rPr lang="en-US" b="1" dirty="0"/>
              <a:t>	</a:t>
            </a:r>
            <a:r>
              <a:rPr lang="en-US" dirty="0"/>
              <a:t>1. Have an agreed upon and clear vision of biblically sound worship “non-negotiables”</a:t>
            </a:r>
          </a:p>
          <a:p>
            <a:endParaRPr lang="en-US" dirty="0"/>
          </a:p>
          <a:p>
            <a:r>
              <a:rPr lang="en-US" dirty="0"/>
              <a:t>	2. Have an agreed upon and clear vision of faithful Lutheran identity. (What does it mean to be Lutheran?) For Trinity, we believe that Communion should be a central element of Lutheran worship.</a:t>
            </a:r>
          </a:p>
          <a:p>
            <a:endParaRPr lang="en-US" dirty="0"/>
          </a:p>
          <a:p>
            <a:r>
              <a:rPr lang="en-US" dirty="0"/>
              <a:t>	3. Have an agreed up and clear vision of your local church identity. (What does it mean to be            	__________Lutheran Church vs. what local traditions or sacred cows are we holding onto that hinder our worship vision?)  We struggle with holding on too tightly to many of the physical objects in worship. (Candles for instance…)</a:t>
            </a:r>
          </a:p>
          <a:p>
            <a:endParaRPr lang="en-US" dirty="0"/>
          </a:p>
          <a:p>
            <a:r>
              <a:rPr lang="en-US" dirty="0"/>
              <a:t>	4. </a:t>
            </a:r>
            <a:r>
              <a:rPr lang="en-US" sz="1800" b="0" i="0" u="none" strike="noStrike" dirty="0">
                <a:solidFill>
                  <a:srgbClr val="222222"/>
                </a:solidFill>
                <a:effectLst/>
                <a:latin typeface="Arial" panose="020B0604020202020204" pitchFamily="34" charset="0"/>
              </a:rPr>
              <a:t>If I was a visitor/non-Lutheran/un-churched, how would I respond to each element in worship? (Valuable for any worship expression and different for each)  We bring our offering/connection cards up to be dropped off while we are in line for communion.  We’ve actually had folks who after months of attending didn’t think we took an offering. </a:t>
            </a:r>
            <a:endParaRPr lang="en-US" dirty="0"/>
          </a:p>
          <a:p>
            <a:r>
              <a:rPr lang="en-US" b="1" dirty="0"/>
              <a:t>	</a:t>
            </a:r>
          </a:p>
        </p:txBody>
      </p:sp>
    </p:spTree>
    <p:extLst>
      <p:ext uri="{BB962C8B-B14F-4D97-AF65-F5344CB8AC3E}">
        <p14:creationId xmlns:p14="http://schemas.microsoft.com/office/powerpoint/2010/main" val="7541528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30BB437-992E-4C4A-90A3-679E30660D4C}"/>
              </a:ext>
            </a:extLst>
          </p:cNvPr>
          <p:cNvSpPr txBox="1"/>
          <p:nvPr/>
        </p:nvSpPr>
        <p:spPr>
          <a:xfrm>
            <a:off x="2720197" y="2967488"/>
            <a:ext cx="9328030" cy="769441"/>
          </a:xfrm>
          <a:prstGeom prst="rect">
            <a:avLst/>
          </a:prstGeom>
          <a:noFill/>
        </p:spPr>
        <p:txBody>
          <a:bodyPr wrap="square" rtlCol="0">
            <a:spAutoFit/>
          </a:bodyPr>
          <a:lstStyle/>
          <a:p>
            <a:r>
              <a:rPr lang="en-US" sz="4400" b="1" dirty="0"/>
              <a:t>QUESTIONS?</a:t>
            </a:r>
          </a:p>
        </p:txBody>
      </p:sp>
    </p:spTree>
    <p:extLst>
      <p:ext uri="{BB962C8B-B14F-4D97-AF65-F5344CB8AC3E}">
        <p14:creationId xmlns:p14="http://schemas.microsoft.com/office/powerpoint/2010/main" val="40787109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FD828C7-0A0D-48D6-8227-346303BC4940}"/>
              </a:ext>
            </a:extLst>
          </p:cNvPr>
          <p:cNvSpPr txBox="1"/>
          <p:nvPr/>
        </p:nvSpPr>
        <p:spPr>
          <a:xfrm>
            <a:off x="865517" y="707366"/>
            <a:ext cx="10460966" cy="523220"/>
          </a:xfrm>
          <a:prstGeom prst="rect">
            <a:avLst/>
          </a:prstGeom>
          <a:noFill/>
        </p:spPr>
        <p:txBody>
          <a:bodyPr wrap="square" rtlCol="0">
            <a:spAutoFit/>
          </a:bodyPr>
          <a:lstStyle/>
          <a:p>
            <a:r>
              <a:rPr lang="en-US" sz="2800" dirty="0"/>
              <a:t>Contemporary Worship</a:t>
            </a:r>
          </a:p>
        </p:txBody>
      </p:sp>
      <p:sp>
        <p:nvSpPr>
          <p:cNvPr id="2" name="TextBox 1">
            <a:extLst>
              <a:ext uri="{FF2B5EF4-FFF2-40B4-BE49-F238E27FC236}">
                <a16:creationId xmlns:a16="http://schemas.microsoft.com/office/drawing/2014/main" id="{BA145CAE-FC98-4EDC-8425-D94DBC29F0E0}"/>
              </a:ext>
            </a:extLst>
          </p:cNvPr>
          <p:cNvSpPr txBox="1"/>
          <p:nvPr/>
        </p:nvSpPr>
        <p:spPr>
          <a:xfrm>
            <a:off x="966158" y="2030083"/>
            <a:ext cx="9575321" cy="3416320"/>
          </a:xfrm>
          <a:prstGeom prst="rect">
            <a:avLst/>
          </a:prstGeom>
          <a:noFill/>
        </p:spPr>
        <p:txBody>
          <a:bodyPr wrap="square" rtlCol="0">
            <a:spAutoFit/>
          </a:bodyPr>
          <a:lstStyle/>
          <a:p>
            <a:pPr algn="ctr"/>
            <a:r>
              <a:rPr lang="en-US" sz="3600" dirty="0"/>
              <a:t>Where are you?</a:t>
            </a:r>
          </a:p>
          <a:p>
            <a:pPr algn="ctr"/>
            <a:endParaRPr lang="en-US" sz="3600" dirty="0"/>
          </a:p>
          <a:p>
            <a:pPr algn="ctr"/>
            <a:endParaRPr lang="en-US" sz="3600" dirty="0"/>
          </a:p>
          <a:p>
            <a:pPr algn="ctr"/>
            <a:r>
              <a:rPr lang="en-US" sz="3600" dirty="0"/>
              <a:t>Where are we?</a:t>
            </a:r>
          </a:p>
          <a:p>
            <a:pPr algn="ctr"/>
            <a:endParaRPr lang="en-US" sz="3600" dirty="0"/>
          </a:p>
          <a:p>
            <a:pPr algn="ctr"/>
            <a:endParaRPr lang="en-US" sz="3600" dirty="0"/>
          </a:p>
        </p:txBody>
      </p:sp>
    </p:spTree>
    <p:extLst>
      <p:ext uri="{BB962C8B-B14F-4D97-AF65-F5344CB8AC3E}">
        <p14:creationId xmlns:p14="http://schemas.microsoft.com/office/powerpoint/2010/main" val="2927037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FD828C7-0A0D-48D6-8227-346303BC4940}"/>
              </a:ext>
            </a:extLst>
          </p:cNvPr>
          <p:cNvSpPr txBox="1"/>
          <p:nvPr/>
        </p:nvSpPr>
        <p:spPr>
          <a:xfrm>
            <a:off x="865517" y="707366"/>
            <a:ext cx="10460966" cy="523220"/>
          </a:xfrm>
          <a:prstGeom prst="rect">
            <a:avLst/>
          </a:prstGeom>
          <a:noFill/>
        </p:spPr>
        <p:txBody>
          <a:bodyPr wrap="square" rtlCol="0">
            <a:spAutoFit/>
          </a:bodyPr>
          <a:lstStyle/>
          <a:p>
            <a:r>
              <a:rPr lang="en-US" sz="2800" dirty="0"/>
              <a:t>Contemporary Worship</a:t>
            </a:r>
          </a:p>
        </p:txBody>
      </p:sp>
      <p:sp>
        <p:nvSpPr>
          <p:cNvPr id="2" name="TextBox 1">
            <a:extLst>
              <a:ext uri="{FF2B5EF4-FFF2-40B4-BE49-F238E27FC236}">
                <a16:creationId xmlns:a16="http://schemas.microsoft.com/office/drawing/2014/main" id="{A4944856-B6E3-4105-B871-CCC83A08C7C1}"/>
              </a:ext>
            </a:extLst>
          </p:cNvPr>
          <p:cNvSpPr txBox="1"/>
          <p:nvPr/>
        </p:nvSpPr>
        <p:spPr>
          <a:xfrm>
            <a:off x="1017917" y="1633268"/>
            <a:ext cx="9972136" cy="1477328"/>
          </a:xfrm>
          <a:prstGeom prst="rect">
            <a:avLst/>
          </a:prstGeom>
          <a:noFill/>
        </p:spPr>
        <p:txBody>
          <a:bodyPr wrap="square" rtlCol="0">
            <a:spAutoFit/>
          </a:bodyPr>
          <a:lstStyle/>
          <a:p>
            <a:r>
              <a:rPr lang="en-US" dirty="0"/>
              <a:t>Strengths</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81173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FD828C7-0A0D-48D6-8227-346303BC4940}"/>
              </a:ext>
            </a:extLst>
          </p:cNvPr>
          <p:cNvSpPr txBox="1"/>
          <p:nvPr/>
        </p:nvSpPr>
        <p:spPr>
          <a:xfrm>
            <a:off x="865517" y="707366"/>
            <a:ext cx="10460966" cy="523220"/>
          </a:xfrm>
          <a:prstGeom prst="rect">
            <a:avLst/>
          </a:prstGeom>
          <a:noFill/>
        </p:spPr>
        <p:txBody>
          <a:bodyPr wrap="square" rtlCol="0">
            <a:spAutoFit/>
          </a:bodyPr>
          <a:lstStyle/>
          <a:p>
            <a:r>
              <a:rPr lang="en-US" sz="2800" dirty="0"/>
              <a:t>Contemporary Worship</a:t>
            </a:r>
          </a:p>
        </p:txBody>
      </p:sp>
      <p:sp>
        <p:nvSpPr>
          <p:cNvPr id="2" name="TextBox 1">
            <a:extLst>
              <a:ext uri="{FF2B5EF4-FFF2-40B4-BE49-F238E27FC236}">
                <a16:creationId xmlns:a16="http://schemas.microsoft.com/office/drawing/2014/main" id="{A4944856-B6E3-4105-B871-CCC83A08C7C1}"/>
              </a:ext>
            </a:extLst>
          </p:cNvPr>
          <p:cNvSpPr txBox="1"/>
          <p:nvPr/>
        </p:nvSpPr>
        <p:spPr>
          <a:xfrm>
            <a:off x="1017917" y="1633268"/>
            <a:ext cx="9972136" cy="2062103"/>
          </a:xfrm>
          <a:prstGeom prst="rect">
            <a:avLst/>
          </a:prstGeom>
          <a:noFill/>
        </p:spPr>
        <p:txBody>
          <a:bodyPr wrap="square" rtlCol="0">
            <a:spAutoFit/>
          </a:bodyPr>
          <a:lstStyle/>
          <a:p>
            <a:r>
              <a:rPr lang="en-US" b="1" dirty="0"/>
              <a:t>Strengths</a:t>
            </a:r>
          </a:p>
          <a:p>
            <a:endParaRPr lang="en-US" dirty="0"/>
          </a:p>
          <a:p>
            <a:r>
              <a:rPr lang="en-US" dirty="0"/>
              <a:t>	</a:t>
            </a:r>
            <a:r>
              <a:rPr lang="en-US" sz="2000" dirty="0"/>
              <a:t>Music appeals to a broad age range.</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9744375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FD828C7-0A0D-48D6-8227-346303BC4940}"/>
              </a:ext>
            </a:extLst>
          </p:cNvPr>
          <p:cNvSpPr txBox="1"/>
          <p:nvPr/>
        </p:nvSpPr>
        <p:spPr>
          <a:xfrm>
            <a:off x="865517" y="707366"/>
            <a:ext cx="10460966" cy="523220"/>
          </a:xfrm>
          <a:prstGeom prst="rect">
            <a:avLst/>
          </a:prstGeom>
          <a:noFill/>
        </p:spPr>
        <p:txBody>
          <a:bodyPr wrap="square" rtlCol="0">
            <a:spAutoFit/>
          </a:bodyPr>
          <a:lstStyle/>
          <a:p>
            <a:r>
              <a:rPr lang="en-US" sz="2800" dirty="0"/>
              <a:t>Contemporary Worship</a:t>
            </a:r>
          </a:p>
        </p:txBody>
      </p:sp>
      <p:sp>
        <p:nvSpPr>
          <p:cNvPr id="2" name="TextBox 1">
            <a:extLst>
              <a:ext uri="{FF2B5EF4-FFF2-40B4-BE49-F238E27FC236}">
                <a16:creationId xmlns:a16="http://schemas.microsoft.com/office/drawing/2014/main" id="{A4944856-B6E3-4105-B871-CCC83A08C7C1}"/>
              </a:ext>
            </a:extLst>
          </p:cNvPr>
          <p:cNvSpPr txBox="1"/>
          <p:nvPr/>
        </p:nvSpPr>
        <p:spPr>
          <a:xfrm>
            <a:off x="1017917" y="1633268"/>
            <a:ext cx="9972136" cy="2677656"/>
          </a:xfrm>
          <a:prstGeom prst="rect">
            <a:avLst/>
          </a:prstGeom>
          <a:noFill/>
        </p:spPr>
        <p:txBody>
          <a:bodyPr wrap="square" rtlCol="0">
            <a:spAutoFit/>
          </a:bodyPr>
          <a:lstStyle/>
          <a:p>
            <a:r>
              <a:rPr lang="en-US" b="1" dirty="0"/>
              <a:t>Strengths</a:t>
            </a:r>
          </a:p>
          <a:p>
            <a:endParaRPr lang="en-US" dirty="0"/>
          </a:p>
          <a:p>
            <a:r>
              <a:rPr lang="en-US" dirty="0"/>
              <a:t>	</a:t>
            </a:r>
            <a:r>
              <a:rPr lang="en-US" sz="2000" dirty="0"/>
              <a:t>Music appeals to a broad age range.</a:t>
            </a:r>
          </a:p>
          <a:p>
            <a:endParaRPr lang="en-US" sz="2000" dirty="0"/>
          </a:p>
          <a:p>
            <a:r>
              <a:rPr lang="en-US" sz="2000" dirty="0"/>
              <a:t>	Often more variety in music and worship flow.</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025317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FD828C7-0A0D-48D6-8227-346303BC4940}"/>
              </a:ext>
            </a:extLst>
          </p:cNvPr>
          <p:cNvSpPr txBox="1"/>
          <p:nvPr/>
        </p:nvSpPr>
        <p:spPr>
          <a:xfrm>
            <a:off x="865517" y="707366"/>
            <a:ext cx="10460966" cy="523220"/>
          </a:xfrm>
          <a:prstGeom prst="rect">
            <a:avLst/>
          </a:prstGeom>
          <a:noFill/>
        </p:spPr>
        <p:txBody>
          <a:bodyPr wrap="square" rtlCol="0">
            <a:spAutoFit/>
          </a:bodyPr>
          <a:lstStyle/>
          <a:p>
            <a:r>
              <a:rPr lang="en-US" sz="2800" dirty="0"/>
              <a:t>Contemporary Worship</a:t>
            </a:r>
          </a:p>
        </p:txBody>
      </p:sp>
      <p:sp>
        <p:nvSpPr>
          <p:cNvPr id="2" name="TextBox 1">
            <a:extLst>
              <a:ext uri="{FF2B5EF4-FFF2-40B4-BE49-F238E27FC236}">
                <a16:creationId xmlns:a16="http://schemas.microsoft.com/office/drawing/2014/main" id="{A4944856-B6E3-4105-B871-CCC83A08C7C1}"/>
              </a:ext>
            </a:extLst>
          </p:cNvPr>
          <p:cNvSpPr txBox="1"/>
          <p:nvPr/>
        </p:nvSpPr>
        <p:spPr>
          <a:xfrm>
            <a:off x="1017917" y="1633268"/>
            <a:ext cx="9972136" cy="3293209"/>
          </a:xfrm>
          <a:prstGeom prst="rect">
            <a:avLst/>
          </a:prstGeom>
          <a:noFill/>
        </p:spPr>
        <p:txBody>
          <a:bodyPr wrap="square" rtlCol="0">
            <a:spAutoFit/>
          </a:bodyPr>
          <a:lstStyle/>
          <a:p>
            <a:r>
              <a:rPr lang="en-US" b="1" dirty="0"/>
              <a:t>Strengths</a:t>
            </a:r>
          </a:p>
          <a:p>
            <a:endParaRPr lang="en-US" dirty="0"/>
          </a:p>
          <a:p>
            <a:r>
              <a:rPr lang="en-US" dirty="0"/>
              <a:t>	</a:t>
            </a:r>
            <a:r>
              <a:rPr lang="en-US" sz="2000" dirty="0"/>
              <a:t>Music appeals to a broad age range.</a:t>
            </a:r>
          </a:p>
          <a:p>
            <a:endParaRPr lang="en-US" sz="2000" dirty="0"/>
          </a:p>
          <a:p>
            <a:r>
              <a:rPr lang="en-US" sz="2000" dirty="0"/>
              <a:t>	Often more variety in music and worship flow.</a:t>
            </a:r>
          </a:p>
          <a:p>
            <a:endParaRPr lang="en-US" sz="2000" dirty="0"/>
          </a:p>
          <a:p>
            <a:r>
              <a:rPr lang="en-US" sz="2000" dirty="0"/>
              <a:t>	Personal and emotional connection to music - based on experience</a:t>
            </a:r>
            <a:r>
              <a:rPr lang="en-US" dirty="0"/>
              <a:t>.</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9881893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FD828C7-0A0D-48D6-8227-346303BC4940}"/>
              </a:ext>
            </a:extLst>
          </p:cNvPr>
          <p:cNvSpPr txBox="1"/>
          <p:nvPr/>
        </p:nvSpPr>
        <p:spPr>
          <a:xfrm>
            <a:off x="865517" y="707366"/>
            <a:ext cx="10460966" cy="523220"/>
          </a:xfrm>
          <a:prstGeom prst="rect">
            <a:avLst/>
          </a:prstGeom>
          <a:noFill/>
        </p:spPr>
        <p:txBody>
          <a:bodyPr wrap="square" rtlCol="0">
            <a:spAutoFit/>
          </a:bodyPr>
          <a:lstStyle/>
          <a:p>
            <a:r>
              <a:rPr lang="en-US" sz="2800" dirty="0"/>
              <a:t>Contemporary Worship</a:t>
            </a:r>
          </a:p>
        </p:txBody>
      </p:sp>
      <p:sp>
        <p:nvSpPr>
          <p:cNvPr id="2" name="TextBox 1">
            <a:extLst>
              <a:ext uri="{FF2B5EF4-FFF2-40B4-BE49-F238E27FC236}">
                <a16:creationId xmlns:a16="http://schemas.microsoft.com/office/drawing/2014/main" id="{A4944856-B6E3-4105-B871-CCC83A08C7C1}"/>
              </a:ext>
            </a:extLst>
          </p:cNvPr>
          <p:cNvSpPr txBox="1"/>
          <p:nvPr/>
        </p:nvSpPr>
        <p:spPr>
          <a:xfrm>
            <a:off x="1017917" y="1633268"/>
            <a:ext cx="9972136" cy="3908762"/>
          </a:xfrm>
          <a:prstGeom prst="rect">
            <a:avLst/>
          </a:prstGeom>
          <a:noFill/>
        </p:spPr>
        <p:txBody>
          <a:bodyPr wrap="square" rtlCol="0">
            <a:spAutoFit/>
          </a:bodyPr>
          <a:lstStyle/>
          <a:p>
            <a:r>
              <a:rPr lang="en-US" b="1" dirty="0"/>
              <a:t>Strengths</a:t>
            </a:r>
          </a:p>
          <a:p>
            <a:endParaRPr lang="en-US" dirty="0"/>
          </a:p>
          <a:p>
            <a:r>
              <a:rPr lang="en-US" dirty="0"/>
              <a:t>	</a:t>
            </a:r>
            <a:r>
              <a:rPr lang="en-US" sz="2000" dirty="0"/>
              <a:t>Music appeals to a broad age range.</a:t>
            </a:r>
          </a:p>
          <a:p>
            <a:endParaRPr lang="en-US" sz="2000" dirty="0"/>
          </a:p>
          <a:p>
            <a:r>
              <a:rPr lang="en-US" sz="2000" dirty="0"/>
              <a:t>	Often more variety in music and worship flow.</a:t>
            </a:r>
          </a:p>
          <a:p>
            <a:endParaRPr lang="en-US" sz="2000" dirty="0"/>
          </a:p>
          <a:p>
            <a:r>
              <a:rPr lang="en-US" sz="2000" dirty="0"/>
              <a:t>	Personal and emotional connection to music - based on experience.</a:t>
            </a:r>
          </a:p>
          <a:p>
            <a:endParaRPr lang="en-US" sz="2000" dirty="0"/>
          </a:p>
          <a:p>
            <a:r>
              <a:rPr lang="en-US" sz="2000" dirty="0"/>
              <a:t>	Refrains are memorable and singable.</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562278283"/>
      </p:ext>
    </p:extLst>
  </p:cSld>
  <p:clrMapOvr>
    <a:masterClrMapping/>
  </p:clrMapOvr>
</p:sld>
</file>

<file path=ppt/theme/theme1.xml><?xml version="1.0" encoding="utf-8"?>
<a:theme xmlns:a="http://schemas.openxmlformats.org/drawingml/2006/main" name="LevelVTI">
  <a:themeElements>
    <a:clrScheme name="AnalogousFromLightSeedLeftStep">
      <a:dk1>
        <a:srgbClr val="000000"/>
      </a:dk1>
      <a:lt1>
        <a:srgbClr val="FFFFFF"/>
      </a:lt1>
      <a:dk2>
        <a:srgbClr val="242941"/>
      </a:dk2>
      <a:lt2>
        <a:srgbClr val="E2E3E8"/>
      </a:lt2>
      <a:accent1>
        <a:srgbClr val="AAA081"/>
      </a:accent1>
      <a:accent2>
        <a:srgbClr val="BA937F"/>
      </a:accent2>
      <a:accent3>
        <a:srgbClr val="C49397"/>
      </a:accent3>
      <a:accent4>
        <a:srgbClr val="BA7F9C"/>
      </a:accent4>
      <a:accent5>
        <a:srgbClr val="C38FBE"/>
      </a:accent5>
      <a:accent6>
        <a:srgbClr val="A67FBA"/>
      </a:accent6>
      <a:hlink>
        <a:srgbClr val="697AAE"/>
      </a:hlink>
      <a:folHlink>
        <a:srgbClr val="7F7F7F"/>
      </a:folHlink>
    </a:clrScheme>
    <a:fontScheme name="Seaford">
      <a:majorFont>
        <a:latin typeface="Seaford"/>
        <a:ea typeface=""/>
        <a:cs typeface=""/>
      </a:majorFont>
      <a:minorFont>
        <a:latin typeface="Seafor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evelVTI" id="{64F43929-0387-4D33-907F-72B939BCAF99}" vid="{D804DF84-3298-4A39-BA0E-21F83D68BC2A}"/>
    </a:ext>
  </a:extLst>
</a:theme>
</file>

<file path=docProps/app.xml><?xml version="1.0" encoding="utf-8"?>
<Properties xmlns="http://schemas.openxmlformats.org/officeDocument/2006/extended-properties" xmlns:vt="http://schemas.openxmlformats.org/officeDocument/2006/docPropsVTypes">
  <TotalTime>74</TotalTime>
  <Words>1765</Words>
  <Application>Microsoft Office PowerPoint</Application>
  <PresentationFormat>Widescreen</PresentationFormat>
  <Paragraphs>228</Paragraphs>
  <Slides>35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35</vt:i4>
      </vt:variant>
    </vt:vector>
  </HeadingPairs>
  <TitlesOfParts>
    <vt:vector size="39" baseType="lpstr">
      <vt:lpstr>Arial</vt:lpstr>
      <vt:lpstr>Roboto</vt:lpstr>
      <vt:lpstr>Seaford</vt:lpstr>
      <vt:lpstr>LevelVTI</vt:lpstr>
      <vt:lpstr>Contemporary Worship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Contemporary Worship</dc:title>
  <dc:creator>Jay Jackson</dc:creator>
  <cp:lastModifiedBy>Jay Jackson</cp:lastModifiedBy>
  <cp:revision>3</cp:revision>
  <dcterms:created xsi:type="dcterms:W3CDTF">2021-10-21T18:45:05Z</dcterms:created>
  <dcterms:modified xsi:type="dcterms:W3CDTF">2021-10-21T19:59:14Z</dcterms:modified>
</cp:coreProperties>
</file>